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3"/>
  </p:notesMasterIdLst>
  <p:sldIdLst>
    <p:sldId id="256" r:id="rId2"/>
    <p:sldId id="312" r:id="rId3"/>
    <p:sldId id="257" r:id="rId4"/>
    <p:sldId id="270" r:id="rId5"/>
    <p:sldId id="268" r:id="rId6"/>
    <p:sldId id="258" r:id="rId7"/>
    <p:sldId id="263" r:id="rId8"/>
    <p:sldId id="265" r:id="rId9"/>
    <p:sldId id="259" r:id="rId10"/>
    <p:sldId id="279" r:id="rId11"/>
    <p:sldId id="282" r:id="rId12"/>
    <p:sldId id="324" r:id="rId13"/>
    <p:sldId id="284" r:id="rId14"/>
    <p:sldId id="285" r:id="rId15"/>
    <p:sldId id="283" r:id="rId16"/>
    <p:sldId id="264" r:id="rId17"/>
    <p:sldId id="281" r:id="rId18"/>
    <p:sldId id="260" r:id="rId19"/>
    <p:sldId id="322" r:id="rId20"/>
    <p:sldId id="276" r:id="rId21"/>
    <p:sldId id="278" r:id="rId22"/>
    <p:sldId id="304" r:id="rId23"/>
    <p:sldId id="305" r:id="rId24"/>
    <p:sldId id="315" r:id="rId25"/>
    <p:sldId id="261" r:id="rId26"/>
    <p:sldId id="323" r:id="rId27"/>
    <p:sldId id="277" r:id="rId28"/>
    <p:sldId id="316" r:id="rId29"/>
    <p:sldId id="317" r:id="rId30"/>
    <p:sldId id="318" r:id="rId31"/>
    <p:sldId id="319" r:id="rId32"/>
    <p:sldId id="320" r:id="rId33"/>
    <p:sldId id="321" r:id="rId34"/>
    <p:sldId id="262" r:id="rId35"/>
    <p:sldId id="314" r:id="rId36"/>
    <p:sldId id="313" r:id="rId37"/>
    <p:sldId id="273" r:id="rId38"/>
    <p:sldId id="307" r:id="rId39"/>
    <p:sldId id="286" r:id="rId40"/>
    <p:sldId id="309" r:id="rId41"/>
    <p:sldId id="308" r:id="rId42"/>
    <p:sldId id="311" r:id="rId43"/>
    <p:sldId id="310" r:id="rId44"/>
    <p:sldId id="306" r:id="rId45"/>
    <p:sldId id="287" r:id="rId46"/>
    <p:sldId id="288" r:id="rId47"/>
    <p:sldId id="290" r:id="rId48"/>
    <p:sldId id="291" r:id="rId49"/>
    <p:sldId id="292" r:id="rId50"/>
    <p:sldId id="293" r:id="rId51"/>
    <p:sldId id="294" r:id="rId52"/>
    <p:sldId id="295" r:id="rId53"/>
    <p:sldId id="296" r:id="rId54"/>
    <p:sldId id="297" r:id="rId55"/>
    <p:sldId id="298" r:id="rId56"/>
    <p:sldId id="299" r:id="rId57"/>
    <p:sldId id="300" r:id="rId58"/>
    <p:sldId id="303" r:id="rId59"/>
    <p:sldId id="301" r:id="rId60"/>
    <p:sldId id="302" r:id="rId61"/>
    <p:sldId id="267" r:id="rId62"/>
  </p:sldIdLst>
  <p:sldSz cx="18288000" cy="10287000"/>
  <p:notesSz cx="6858000" cy="9144000"/>
  <p:embeddedFontLst>
    <p:embeddedFont>
      <p:font typeface="Agrandir" panose="020B0604020202020204" charset="0"/>
      <p:regular r:id="rId64"/>
    </p:embeddedFont>
    <p:embeddedFont>
      <p:font typeface="Agrandir Bold" panose="020B0604020202020204" charset="0"/>
      <p:regular r:id="rId65"/>
    </p:embeddedFont>
    <p:embeddedFont>
      <p:font typeface="Agrandir Medium" panose="020B0604020202020204" charset="0"/>
      <p:regular r:id="rId66"/>
    </p:embeddedFont>
    <p:embeddedFont>
      <p:font typeface="Montserrat" panose="00000500000000000000" pitchFamily="2" charset="0"/>
      <p:regular r:id="rId67"/>
      <p:bold r:id="rId68"/>
      <p:italic r:id="rId69"/>
      <p:boldItalic r:id="rId70"/>
    </p:embeddedFont>
    <p:embeddedFont>
      <p:font typeface="Montserrat Medium" panose="00000600000000000000" pitchFamily="2" charset="0"/>
      <p:regular r:id="rId71"/>
      <p:italic r:id="rId72"/>
    </p:embeddedFont>
    <p:embeddedFont>
      <p:font typeface="Trebuchet MS" panose="020B0603020202020204" pitchFamily="34" charset="0"/>
      <p:regular r:id="rId73"/>
      <p:bold r:id="rId74"/>
      <p:italic r:id="rId75"/>
      <p:boldItalic r:id="rId76"/>
    </p:embeddedFont>
    <p:embeddedFont>
      <p:font typeface="Wingdings 3" panose="05040102010807070707" pitchFamily="18" charset="2"/>
      <p:regular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2A037E-AA63-4522-A9E8-AD9ADC6AA11B}" v="671" dt="2026-03-31T10:02:47.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80131" autoAdjust="0"/>
  </p:normalViewPr>
  <p:slideViewPr>
    <p:cSldViewPr>
      <p:cViewPr varScale="1">
        <p:scale>
          <a:sx n="53" d="100"/>
          <a:sy n="53" d="100"/>
        </p:scale>
        <p:origin x="73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a Elena Biancardi" userId="2ca0eff5-39bb-45b6-b4d1-abc4d20e44a5" providerId="ADAL" clId="{CF995968-248B-4356-B969-E4A1FDFEAC53}"/>
    <pc:docChg chg="modSld">
      <pc:chgData name="Marta Elena Biancardi" userId="2ca0eff5-39bb-45b6-b4d1-abc4d20e44a5" providerId="ADAL" clId="{CF995968-248B-4356-B969-E4A1FDFEAC53}" dt="2026-03-31T16:01:19.712" v="1" actId="1076"/>
      <pc:docMkLst>
        <pc:docMk/>
      </pc:docMkLst>
      <pc:sldChg chg="modSp mod">
        <pc:chgData name="Marta Elena Biancardi" userId="2ca0eff5-39bb-45b6-b4d1-abc4d20e44a5" providerId="ADAL" clId="{CF995968-248B-4356-B969-E4A1FDFEAC53}" dt="2026-03-31T15:08:17.562" v="0" actId="20577"/>
        <pc:sldMkLst>
          <pc:docMk/>
          <pc:sldMk cId="0" sldId="258"/>
        </pc:sldMkLst>
        <pc:spChg chg="mod">
          <ac:chgData name="Marta Elena Biancardi" userId="2ca0eff5-39bb-45b6-b4d1-abc4d20e44a5" providerId="ADAL" clId="{CF995968-248B-4356-B969-E4A1FDFEAC53}" dt="2026-03-31T15:08:17.562" v="0" actId="20577"/>
          <ac:spMkLst>
            <pc:docMk/>
            <pc:sldMk cId="0" sldId="258"/>
            <ac:spMk id="13" creationId="{00000000-0000-0000-0000-000000000000}"/>
          </ac:spMkLst>
        </pc:spChg>
      </pc:sldChg>
      <pc:sldChg chg="modSp mod">
        <pc:chgData name="Marta Elena Biancardi" userId="2ca0eff5-39bb-45b6-b4d1-abc4d20e44a5" providerId="ADAL" clId="{CF995968-248B-4356-B969-E4A1FDFEAC53}" dt="2026-03-31T16:01:19.712" v="1" actId="1076"/>
        <pc:sldMkLst>
          <pc:docMk/>
          <pc:sldMk cId="2227090963" sldId="315"/>
        </pc:sldMkLst>
        <pc:spChg chg="mod">
          <ac:chgData name="Marta Elena Biancardi" userId="2ca0eff5-39bb-45b6-b4d1-abc4d20e44a5" providerId="ADAL" clId="{CF995968-248B-4356-B969-E4A1FDFEAC53}" dt="2026-03-31T16:01:19.712" v="1" actId="1076"/>
          <ac:spMkLst>
            <pc:docMk/>
            <pc:sldMk cId="2227090963" sldId="315"/>
            <ac:spMk id="2" creationId="{54C940DC-E2C2-B764-B516-D599E42B774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E56911-8863-48BF-A3DB-C9FF981351E7}" type="datetimeFigureOut">
              <a:rPr lang="it-IT" smtClean="0"/>
              <a:t>31/03/2026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57D84B-E4BE-416E-9386-C505C5880249}" type="slidenum">
              <a:rPr lang="it-IT" smtClean="0"/>
              <a:t>‹N›</a:t>
            </a:fld>
            <a:endParaRPr lang="it-IT"/>
          </a:p>
        </p:txBody>
      </p:sp>
    </p:spTree>
    <p:extLst>
      <p:ext uri="{BB962C8B-B14F-4D97-AF65-F5344CB8AC3E}">
        <p14:creationId xmlns:p14="http://schemas.microsoft.com/office/powerpoint/2010/main" val="711636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a:p>
            <a:endParaRPr lang="it-IT" dirty="0"/>
          </a:p>
          <a:p>
            <a:endParaRPr lang="it-IT" dirty="0"/>
          </a:p>
          <a:p>
            <a:endParaRPr lang="it-IT" dirty="0"/>
          </a:p>
          <a:p>
            <a:endParaRPr lang="it-IT" dirty="0"/>
          </a:p>
          <a:p>
            <a:endParaRPr lang="it-IT" dirty="0"/>
          </a:p>
        </p:txBody>
      </p:sp>
      <p:sp>
        <p:nvSpPr>
          <p:cNvPr id="4" name="Segnaposto numero diapositiva 3"/>
          <p:cNvSpPr>
            <a:spLocks noGrp="1"/>
          </p:cNvSpPr>
          <p:nvPr>
            <p:ph type="sldNum" sz="quarter" idx="5"/>
          </p:nvPr>
        </p:nvSpPr>
        <p:spPr/>
        <p:txBody>
          <a:bodyPr/>
          <a:lstStyle/>
          <a:p>
            <a:fld id="{6057D84B-E4BE-416E-9386-C505C5880249}" type="slidenum">
              <a:rPr lang="it-IT" smtClean="0"/>
              <a:t>7</a:t>
            </a:fld>
            <a:endParaRPr lang="it-IT"/>
          </a:p>
        </p:txBody>
      </p:sp>
    </p:spTree>
    <p:extLst>
      <p:ext uri="{BB962C8B-B14F-4D97-AF65-F5344CB8AC3E}">
        <p14:creationId xmlns:p14="http://schemas.microsoft.com/office/powerpoint/2010/main" val="285071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B6B5-09D6-626C-EBB4-A7F7668FB34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B3F17AF-8C54-F3AF-6708-EFD5245B2C47}"/>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755CE068-EB00-CCC3-16C4-23D8EFCE127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35DB36A-B91B-91B1-6A71-D6E3F2400231}"/>
              </a:ext>
            </a:extLst>
          </p:cNvPr>
          <p:cNvSpPr>
            <a:spLocks noGrp="1"/>
          </p:cNvSpPr>
          <p:nvPr>
            <p:ph type="sldNum" sz="quarter" idx="5"/>
          </p:nvPr>
        </p:nvSpPr>
        <p:spPr/>
        <p:txBody>
          <a:bodyPr/>
          <a:lstStyle/>
          <a:p>
            <a:fld id="{6057D84B-E4BE-416E-9386-C505C5880249}" type="slidenum">
              <a:rPr lang="it-IT" smtClean="0"/>
              <a:t>24</a:t>
            </a:fld>
            <a:endParaRPr lang="it-IT"/>
          </a:p>
        </p:txBody>
      </p:sp>
    </p:spTree>
    <p:extLst>
      <p:ext uri="{BB962C8B-B14F-4D97-AF65-F5344CB8AC3E}">
        <p14:creationId xmlns:p14="http://schemas.microsoft.com/office/powerpoint/2010/main" val="121678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057D84B-E4BE-416E-9386-C505C5880249}" type="slidenum">
              <a:rPr lang="it-IT" smtClean="0"/>
              <a:t>27</a:t>
            </a:fld>
            <a:endParaRPr lang="it-IT"/>
          </a:p>
        </p:txBody>
      </p:sp>
    </p:spTree>
    <p:extLst>
      <p:ext uri="{BB962C8B-B14F-4D97-AF65-F5344CB8AC3E}">
        <p14:creationId xmlns:p14="http://schemas.microsoft.com/office/powerpoint/2010/main" val="252981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E6F3A-6C0E-6375-1670-2AB1E7292E5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5A13F4F-75E6-0B68-9781-5CCCD26B2837}"/>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2B4C1472-5F32-6553-D69F-38C923D5F21D}"/>
              </a:ext>
            </a:extLst>
          </p:cNvPr>
          <p:cNvSpPr>
            <a:spLocks noGrp="1"/>
          </p:cNvSpPr>
          <p:nvPr>
            <p:ph type="body" idx="1"/>
          </p:nvPr>
        </p:nvSpPr>
        <p:spPr/>
        <p:txBody>
          <a:bodyPr/>
          <a:lstStyle/>
          <a:p>
            <a:endParaRPr lang="it-IT" dirty="0"/>
          </a:p>
          <a:p>
            <a:endParaRPr lang="it-IT" dirty="0"/>
          </a:p>
          <a:p>
            <a:endParaRPr lang="it-IT" dirty="0"/>
          </a:p>
          <a:p>
            <a:endParaRPr lang="it-IT" dirty="0"/>
          </a:p>
          <a:p>
            <a:endParaRPr lang="it-IT" dirty="0"/>
          </a:p>
          <a:p>
            <a:endParaRPr lang="it-IT" dirty="0"/>
          </a:p>
        </p:txBody>
      </p:sp>
      <p:sp>
        <p:nvSpPr>
          <p:cNvPr id="4" name="Segnaposto numero diapositiva 3">
            <a:extLst>
              <a:ext uri="{FF2B5EF4-FFF2-40B4-BE49-F238E27FC236}">
                <a16:creationId xmlns:a16="http://schemas.microsoft.com/office/drawing/2014/main" id="{7B8A0E5D-1115-912A-A822-1C55E38AC631}"/>
              </a:ext>
            </a:extLst>
          </p:cNvPr>
          <p:cNvSpPr>
            <a:spLocks noGrp="1"/>
          </p:cNvSpPr>
          <p:nvPr>
            <p:ph type="sldNum" sz="quarter" idx="5"/>
          </p:nvPr>
        </p:nvSpPr>
        <p:spPr/>
        <p:txBody>
          <a:bodyPr/>
          <a:lstStyle/>
          <a:p>
            <a:fld id="{6057D84B-E4BE-416E-9386-C505C5880249}" type="slidenum">
              <a:rPr lang="it-IT" smtClean="0"/>
              <a:t>28</a:t>
            </a:fld>
            <a:endParaRPr lang="it-IT"/>
          </a:p>
        </p:txBody>
      </p:sp>
    </p:spTree>
    <p:extLst>
      <p:ext uri="{BB962C8B-B14F-4D97-AF65-F5344CB8AC3E}">
        <p14:creationId xmlns:p14="http://schemas.microsoft.com/office/powerpoint/2010/main" val="41415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EE5C-C174-38CE-8A24-5E18DCFBDE7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207316C-E97F-3CA4-84DB-5E0E6BFB9A5D}"/>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42CB71E8-2040-572D-086B-7C344524A68A}"/>
              </a:ext>
            </a:extLst>
          </p:cNvPr>
          <p:cNvSpPr>
            <a:spLocks noGrp="1"/>
          </p:cNvSpPr>
          <p:nvPr>
            <p:ph type="body" idx="1"/>
          </p:nvPr>
        </p:nvSpPr>
        <p:spPr/>
        <p:txBody>
          <a:bodyPr/>
          <a:lstStyle/>
          <a:p>
            <a:endParaRPr lang="it-IT" dirty="0"/>
          </a:p>
          <a:p>
            <a:endParaRPr lang="it-IT" dirty="0"/>
          </a:p>
          <a:p>
            <a:endParaRPr lang="it-IT" dirty="0"/>
          </a:p>
          <a:p>
            <a:endParaRPr lang="it-IT" dirty="0"/>
          </a:p>
          <a:p>
            <a:endParaRPr lang="it-IT" dirty="0"/>
          </a:p>
          <a:p>
            <a:endParaRPr lang="it-IT" dirty="0"/>
          </a:p>
        </p:txBody>
      </p:sp>
      <p:sp>
        <p:nvSpPr>
          <p:cNvPr id="4" name="Segnaposto numero diapositiva 3">
            <a:extLst>
              <a:ext uri="{FF2B5EF4-FFF2-40B4-BE49-F238E27FC236}">
                <a16:creationId xmlns:a16="http://schemas.microsoft.com/office/drawing/2014/main" id="{4C4E13FB-4236-3157-76E1-6A3B8AC3652E}"/>
              </a:ext>
            </a:extLst>
          </p:cNvPr>
          <p:cNvSpPr>
            <a:spLocks noGrp="1"/>
          </p:cNvSpPr>
          <p:nvPr>
            <p:ph type="sldNum" sz="quarter" idx="5"/>
          </p:nvPr>
        </p:nvSpPr>
        <p:spPr/>
        <p:txBody>
          <a:bodyPr/>
          <a:lstStyle/>
          <a:p>
            <a:fld id="{6057D84B-E4BE-416E-9386-C505C5880249}" type="slidenum">
              <a:rPr lang="it-IT" smtClean="0"/>
              <a:t>30</a:t>
            </a:fld>
            <a:endParaRPr lang="it-IT"/>
          </a:p>
        </p:txBody>
      </p:sp>
    </p:spTree>
    <p:extLst>
      <p:ext uri="{BB962C8B-B14F-4D97-AF65-F5344CB8AC3E}">
        <p14:creationId xmlns:p14="http://schemas.microsoft.com/office/powerpoint/2010/main" val="4269631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D9EA4-25CF-6CC5-67B5-AD8A45FA3E6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9DDCFC4-E254-1C2B-C79D-DAD4CDF4B2E4}"/>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53C5E0BE-14E7-C87F-DF31-02E732BE1EF6}"/>
              </a:ext>
            </a:extLst>
          </p:cNvPr>
          <p:cNvSpPr>
            <a:spLocks noGrp="1"/>
          </p:cNvSpPr>
          <p:nvPr>
            <p:ph type="body" idx="1"/>
          </p:nvPr>
        </p:nvSpPr>
        <p:spPr/>
        <p:txBody>
          <a:bodyPr/>
          <a:lstStyle/>
          <a:p>
            <a:endParaRPr lang="it-IT" dirty="0"/>
          </a:p>
          <a:p>
            <a:endParaRPr lang="it-IT" dirty="0"/>
          </a:p>
          <a:p>
            <a:endParaRPr lang="it-IT" dirty="0"/>
          </a:p>
          <a:p>
            <a:endParaRPr lang="it-IT" dirty="0"/>
          </a:p>
          <a:p>
            <a:endParaRPr lang="it-IT" dirty="0"/>
          </a:p>
          <a:p>
            <a:endParaRPr lang="it-IT" dirty="0"/>
          </a:p>
        </p:txBody>
      </p:sp>
      <p:sp>
        <p:nvSpPr>
          <p:cNvPr id="4" name="Segnaposto numero diapositiva 3">
            <a:extLst>
              <a:ext uri="{FF2B5EF4-FFF2-40B4-BE49-F238E27FC236}">
                <a16:creationId xmlns:a16="http://schemas.microsoft.com/office/drawing/2014/main" id="{515C9D94-8F96-F4F4-4EDF-3EFB8F5E9BD3}"/>
              </a:ext>
            </a:extLst>
          </p:cNvPr>
          <p:cNvSpPr>
            <a:spLocks noGrp="1"/>
          </p:cNvSpPr>
          <p:nvPr>
            <p:ph type="sldNum" sz="quarter" idx="5"/>
          </p:nvPr>
        </p:nvSpPr>
        <p:spPr/>
        <p:txBody>
          <a:bodyPr/>
          <a:lstStyle/>
          <a:p>
            <a:fld id="{6057D84B-E4BE-416E-9386-C505C5880249}" type="slidenum">
              <a:rPr lang="it-IT" smtClean="0"/>
              <a:t>32</a:t>
            </a:fld>
            <a:endParaRPr lang="it-IT"/>
          </a:p>
        </p:txBody>
      </p:sp>
    </p:spTree>
    <p:extLst>
      <p:ext uri="{BB962C8B-B14F-4D97-AF65-F5344CB8AC3E}">
        <p14:creationId xmlns:p14="http://schemas.microsoft.com/office/powerpoint/2010/main" val="3261274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sv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jpe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9.svg"/><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jpe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9.svg"/><Relationship Id="rId4" Type="http://schemas.openxmlformats.org/officeDocument/2006/relationships/image" Target="../media/image18.sv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2.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3.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7.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8.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6.svg"/><Relationship Id="rId4" Type="http://schemas.openxmlformats.org/officeDocument/2006/relationships/image" Target="../media/image19.svg"/></Relationships>
</file>

<file path=ppt/slides/_rels/slide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svg"/><Relationship Id="rId3" Type="http://schemas.openxmlformats.org/officeDocument/2006/relationships/image" Target="../media/image32.svg"/><Relationship Id="rId7" Type="http://schemas.openxmlformats.org/officeDocument/2006/relationships/image" Target="../media/image4.sv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33.svg"/><Relationship Id="rId11" Type="http://schemas.openxmlformats.org/officeDocument/2006/relationships/image" Target="../media/image8.svg"/><Relationship Id="rId5" Type="http://schemas.openxmlformats.org/officeDocument/2006/relationships/image" Target="../media/image3.svg"/><Relationship Id="rId15" Type="http://schemas.openxmlformats.org/officeDocument/2006/relationships/image" Target="../media/image12.svg"/><Relationship Id="rId10" Type="http://schemas.openxmlformats.org/officeDocument/2006/relationships/image" Target="../media/image7.svg"/><Relationship Id="rId4" Type="http://schemas.openxmlformats.org/officeDocument/2006/relationships/image" Target="../media/image2.svg"/><Relationship Id="rId9" Type="http://schemas.openxmlformats.org/officeDocument/2006/relationships/image" Target="../media/image6.svg"/><Relationship Id="rId1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3" name="Freeform 3"/>
          <p:cNvSpPr/>
          <p:nvPr/>
        </p:nvSpPr>
        <p:spPr>
          <a:xfrm>
            <a:off x="13234198" y="-1294275"/>
            <a:ext cx="2832552" cy="2588549"/>
          </a:xfrm>
          <a:custGeom>
            <a:avLst/>
            <a:gdLst/>
            <a:ahLst/>
            <a:cxnLst/>
            <a:rect l="l" t="t" r="r" b="b"/>
            <a:pathLst>
              <a:path w="2832552" h="2588549">
                <a:moveTo>
                  <a:pt x="0" y="0"/>
                </a:moveTo>
                <a:lnTo>
                  <a:pt x="2832551" y="0"/>
                </a:lnTo>
                <a:lnTo>
                  <a:pt x="2832551" y="2588550"/>
                </a:lnTo>
                <a:lnTo>
                  <a:pt x="0" y="258855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a:off x="16543507" y="-689971"/>
            <a:ext cx="2803900" cy="2414053"/>
          </a:xfrm>
          <a:custGeom>
            <a:avLst/>
            <a:gdLst/>
            <a:ahLst/>
            <a:cxnLst/>
            <a:rect l="l" t="t" r="r" b="b"/>
            <a:pathLst>
              <a:path w="2803900" h="2414053">
                <a:moveTo>
                  <a:pt x="0" y="0"/>
                </a:moveTo>
                <a:lnTo>
                  <a:pt x="2803900" y="0"/>
                </a:lnTo>
                <a:lnTo>
                  <a:pt x="2803900" y="2414053"/>
                </a:lnTo>
                <a:lnTo>
                  <a:pt x="0" y="241405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Freeform 5"/>
          <p:cNvSpPr/>
          <p:nvPr/>
        </p:nvSpPr>
        <p:spPr>
          <a:xfrm>
            <a:off x="17259300" y="5033991"/>
            <a:ext cx="2138114" cy="260435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6" name="Freeform 6"/>
          <p:cNvSpPr/>
          <p:nvPr/>
        </p:nvSpPr>
        <p:spPr>
          <a:xfrm>
            <a:off x="2030548" y="-1293994"/>
            <a:ext cx="2465343" cy="2588269"/>
          </a:xfrm>
          <a:custGeom>
            <a:avLst/>
            <a:gdLst/>
            <a:ahLst/>
            <a:cxnLst/>
            <a:rect l="l" t="t" r="r" b="b"/>
            <a:pathLst>
              <a:path w="2465343" h="2588269">
                <a:moveTo>
                  <a:pt x="0" y="0"/>
                </a:moveTo>
                <a:lnTo>
                  <a:pt x="2465343" y="0"/>
                </a:lnTo>
                <a:lnTo>
                  <a:pt x="2465343" y="2588269"/>
                </a:lnTo>
                <a:lnTo>
                  <a:pt x="0" y="258826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Freeform 7"/>
          <p:cNvSpPr/>
          <p:nvPr/>
        </p:nvSpPr>
        <p:spPr>
          <a:xfrm>
            <a:off x="2592203" y="8606204"/>
            <a:ext cx="2417143" cy="2315806"/>
          </a:xfrm>
          <a:custGeom>
            <a:avLst/>
            <a:gdLst/>
            <a:ahLst/>
            <a:cxnLst/>
            <a:rect l="l" t="t" r="r" b="b"/>
            <a:pathLst>
              <a:path w="2417143" h="2315806">
                <a:moveTo>
                  <a:pt x="0" y="0"/>
                </a:moveTo>
                <a:lnTo>
                  <a:pt x="2417143" y="0"/>
                </a:lnTo>
                <a:lnTo>
                  <a:pt x="2417143" y="2315806"/>
                </a:lnTo>
                <a:lnTo>
                  <a:pt x="0" y="231580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a:off x="-2036878" y="3225785"/>
            <a:ext cx="3065578" cy="2711086"/>
          </a:xfrm>
          <a:custGeom>
            <a:avLst/>
            <a:gdLst/>
            <a:ahLst/>
            <a:cxnLst/>
            <a:rect l="l" t="t" r="r" b="b"/>
            <a:pathLst>
              <a:path w="3065578" h="2711086">
                <a:moveTo>
                  <a:pt x="0" y="0"/>
                </a:moveTo>
                <a:lnTo>
                  <a:pt x="3065578" y="0"/>
                </a:lnTo>
                <a:lnTo>
                  <a:pt x="3065578" y="2711085"/>
                </a:lnTo>
                <a:lnTo>
                  <a:pt x="0" y="271108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a:off x="-916995" y="7638350"/>
            <a:ext cx="2882762" cy="3283660"/>
          </a:xfrm>
          <a:custGeom>
            <a:avLst/>
            <a:gdLst/>
            <a:ahLst/>
            <a:cxnLst/>
            <a:rect l="l" t="t" r="r" b="b"/>
            <a:pathLst>
              <a:path w="2882762" h="3283660">
                <a:moveTo>
                  <a:pt x="0" y="0"/>
                </a:moveTo>
                <a:lnTo>
                  <a:pt x="2882761" y="0"/>
                </a:lnTo>
                <a:lnTo>
                  <a:pt x="2882761" y="3283660"/>
                </a:lnTo>
                <a:lnTo>
                  <a:pt x="0" y="3283660"/>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0" name="Freeform 10"/>
          <p:cNvSpPr/>
          <p:nvPr/>
        </p:nvSpPr>
        <p:spPr>
          <a:xfrm>
            <a:off x="16858779" y="8450325"/>
            <a:ext cx="2163234" cy="3572134"/>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11" name="Freeform 11"/>
          <p:cNvSpPr/>
          <p:nvPr/>
        </p:nvSpPr>
        <p:spPr>
          <a:xfrm>
            <a:off x="-916995" y="-689971"/>
            <a:ext cx="2379176" cy="3224668"/>
          </a:xfrm>
          <a:custGeom>
            <a:avLst/>
            <a:gdLst/>
            <a:ahLst/>
            <a:cxnLst/>
            <a:rect l="l" t="t" r="r" b="b"/>
            <a:pathLst>
              <a:path w="2379176" h="3224668">
                <a:moveTo>
                  <a:pt x="0" y="0"/>
                </a:moveTo>
                <a:lnTo>
                  <a:pt x="2379175" y="0"/>
                </a:lnTo>
                <a:lnTo>
                  <a:pt x="2379175" y="3224668"/>
                </a:lnTo>
                <a:lnTo>
                  <a:pt x="0" y="3224668"/>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2" name="Freeform 12"/>
          <p:cNvSpPr/>
          <p:nvPr/>
        </p:nvSpPr>
        <p:spPr>
          <a:xfrm>
            <a:off x="13892554" y="9046259"/>
            <a:ext cx="2647404" cy="2079468"/>
          </a:xfrm>
          <a:custGeom>
            <a:avLst/>
            <a:gdLst/>
            <a:ahLst/>
            <a:cxnLst/>
            <a:rect l="l" t="t" r="r" b="b"/>
            <a:pathLst>
              <a:path w="2647404" h="2079468">
                <a:moveTo>
                  <a:pt x="0" y="0"/>
                </a:moveTo>
                <a:lnTo>
                  <a:pt x="2647404" y="0"/>
                </a:lnTo>
                <a:lnTo>
                  <a:pt x="2647404" y="2079468"/>
                </a:lnTo>
                <a:lnTo>
                  <a:pt x="0" y="2079468"/>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13" name="Freeform 13"/>
          <p:cNvSpPr/>
          <p:nvPr/>
        </p:nvSpPr>
        <p:spPr>
          <a:xfrm>
            <a:off x="17579615" y="2049544"/>
            <a:ext cx="1442398" cy="2352482"/>
          </a:xfrm>
          <a:custGeom>
            <a:avLst/>
            <a:gdLst/>
            <a:ahLst/>
            <a:cxnLst/>
            <a:rect l="l" t="t" r="r" b="b"/>
            <a:pathLst>
              <a:path w="1442398" h="2352482">
                <a:moveTo>
                  <a:pt x="0" y="0"/>
                </a:moveTo>
                <a:lnTo>
                  <a:pt x="1442398" y="0"/>
                </a:lnTo>
                <a:lnTo>
                  <a:pt x="1442398" y="2352482"/>
                </a:lnTo>
                <a:lnTo>
                  <a:pt x="0" y="2352482"/>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14" name="Freeform 14"/>
          <p:cNvSpPr/>
          <p:nvPr/>
        </p:nvSpPr>
        <p:spPr>
          <a:xfrm rot="2032490">
            <a:off x="5423388" y="-1980819"/>
            <a:ext cx="4703437" cy="4114800"/>
          </a:xfrm>
          <a:custGeom>
            <a:avLst/>
            <a:gdLst/>
            <a:ahLst/>
            <a:cxnLst/>
            <a:rect l="l" t="t" r="r" b="b"/>
            <a:pathLst>
              <a:path w="4703437" h="4114800">
                <a:moveTo>
                  <a:pt x="0" y="0"/>
                </a:moveTo>
                <a:lnTo>
                  <a:pt x="4703438" y="0"/>
                </a:lnTo>
                <a:lnTo>
                  <a:pt x="4703438" y="4114800"/>
                </a:lnTo>
                <a:lnTo>
                  <a:pt x="0" y="4114800"/>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15" name="Freeform 15"/>
          <p:cNvSpPr/>
          <p:nvPr/>
        </p:nvSpPr>
        <p:spPr>
          <a:xfrm>
            <a:off x="8501928" y="8884186"/>
            <a:ext cx="4302387" cy="4075647"/>
          </a:xfrm>
          <a:custGeom>
            <a:avLst/>
            <a:gdLst/>
            <a:ahLst/>
            <a:cxnLst/>
            <a:rect l="l" t="t" r="r" b="b"/>
            <a:pathLst>
              <a:path w="4302387" h="4075647">
                <a:moveTo>
                  <a:pt x="0" y="0"/>
                </a:moveTo>
                <a:lnTo>
                  <a:pt x="4302387" y="0"/>
                </a:lnTo>
                <a:lnTo>
                  <a:pt x="4302387" y="4075647"/>
                </a:lnTo>
                <a:lnTo>
                  <a:pt x="0" y="4075647"/>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16" name="TextBox 16"/>
          <p:cNvSpPr txBox="1"/>
          <p:nvPr/>
        </p:nvSpPr>
        <p:spPr>
          <a:xfrm>
            <a:off x="2708982" y="2258207"/>
            <a:ext cx="12870036" cy="4040593"/>
          </a:xfrm>
          <a:prstGeom prst="rect">
            <a:avLst/>
          </a:prstGeom>
        </p:spPr>
        <p:txBody>
          <a:bodyPr lIns="0" tIns="0" rIns="0" bIns="0" rtlCol="0" anchor="t">
            <a:spAutoFit/>
          </a:bodyPr>
          <a:lstStyle/>
          <a:p>
            <a:pPr lvl="0" algn="ctr">
              <a:lnSpc>
                <a:spcPts val="10486"/>
              </a:lnSpc>
              <a:spcBef>
                <a:spcPct val="0"/>
              </a:spcBef>
            </a:pPr>
            <a:r>
              <a:rPr lang="it-IT" sz="9600" b="1" i="1" dirty="0">
                <a:solidFill>
                  <a:schemeClr val="bg1"/>
                </a:solidFill>
              </a:rPr>
              <a:t>Introduzione ai Mercati Finanziari</a:t>
            </a:r>
          </a:p>
          <a:p>
            <a:pPr lvl="0" algn="ctr">
              <a:lnSpc>
                <a:spcPts val="10486"/>
              </a:lnSpc>
              <a:spcBef>
                <a:spcPct val="0"/>
              </a:spcBef>
            </a:pPr>
            <a:endParaRPr lang="en-US" sz="9800" b="1" spc="-343" dirty="0">
              <a:solidFill>
                <a:srgbClr val="FFFFFF"/>
              </a:solidFill>
              <a:latin typeface="Agrandir Bold"/>
              <a:ea typeface="Agrandir Bold"/>
              <a:cs typeface="Agrandir Bold"/>
              <a:sym typeface="Agrandir Bold"/>
            </a:endParaRPr>
          </a:p>
        </p:txBody>
      </p:sp>
      <p:sp>
        <p:nvSpPr>
          <p:cNvPr id="17" name="TextBox 17"/>
          <p:cNvSpPr txBox="1"/>
          <p:nvPr/>
        </p:nvSpPr>
        <p:spPr>
          <a:xfrm>
            <a:off x="3919147" y="4914244"/>
            <a:ext cx="10449705" cy="5225533"/>
          </a:xfrm>
          <a:prstGeom prst="rect">
            <a:avLst/>
          </a:prstGeom>
        </p:spPr>
        <p:txBody>
          <a:bodyPr lIns="0" tIns="0" rIns="0" bIns="0" rtlCol="0" anchor="t">
            <a:spAutoFit/>
          </a:bodyPr>
          <a:lstStyle/>
          <a:p>
            <a:pPr algn="ctr">
              <a:lnSpc>
                <a:spcPct val="90000"/>
              </a:lnSpc>
            </a:pPr>
            <a:endParaRPr lang="it-IT" sz="4000" dirty="0">
              <a:solidFill>
                <a:schemeClr val="bg1"/>
              </a:solidFill>
            </a:endParaRPr>
          </a:p>
          <a:p>
            <a:pPr algn="ctr">
              <a:lnSpc>
                <a:spcPct val="90000"/>
              </a:lnSpc>
            </a:pPr>
            <a:endParaRPr lang="it-IT" sz="4000" dirty="0">
              <a:solidFill>
                <a:schemeClr val="bg1"/>
              </a:solidFill>
            </a:endParaRPr>
          </a:p>
          <a:p>
            <a:pPr algn="ctr">
              <a:lnSpc>
                <a:spcPct val="90000"/>
              </a:lnSpc>
            </a:pPr>
            <a:r>
              <a:rPr lang="it-IT" sz="4000" dirty="0">
                <a:solidFill>
                  <a:schemeClr val="bg1"/>
                </a:solidFill>
              </a:rPr>
              <a:t>Marta Biancardi</a:t>
            </a:r>
          </a:p>
          <a:p>
            <a:pPr algn="ctr">
              <a:lnSpc>
                <a:spcPct val="90000"/>
              </a:lnSpc>
            </a:pPr>
            <a:r>
              <a:rPr lang="it-IT" sz="4000" dirty="0">
                <a:solidFill>
                  <a:schemeClr val="bg1"/>
                </a:solidFill>
              </a:rPr>
              <a:t>Dipartimento di Economia e Finanza</a:t>
            </a:r>
          </a:p>
          <a:p>
            <a:pPr algn="ctr">
              <a:lnSpc>
                <a:spcPct val="90000"/>
              </a:lnSpc>
            </a:pPr>
            <a:r>
              <a:rPr lang="it-IT" sz="4000" dirty="0">
                <a:solidFill>
                  <a:schemeClr val="bg1"/>
                </a:solidFill>
              </a:rPr>
              <a:t>Università degli studi di Bari</a:t>
            </a:r>
          </a:p>
          <a:p>
            <a:pPr algn="ctr">
              <a:lnSpc>
                <a:spcPct val="90000"/>
              </a:lnSpc>
            </a:pPr>
            <a:endParaRPr lang="it-IT" sz="4000" dirty="0">
              <a:solidFill>
                <a:schemeClr val="bg1"/>
              </a:solidFill>
            </a:endParaRPr>
          </a:p>
          <a:p>
            <a:pPr algn="ctr">
              <a:lnSpc>
                <a:spcPct val="90000"/>
              </a:lnSpc>
            </a:pPr>
            <a:r>
              <a:rPr lang="it-IT" sz="4000" dirty="0">
                <a:solidFill>
                  <a:schemeClr val="bg1"/>
                </a:solidFill>
              </a:rPr>
              <a:t>marta.biancardi@uniba.it</a:t>
            </a:r>
          </a:p>
          <a:p>
            <a:pPr marL="0" lvl="0" indent="0" algn="ctr">
              <a:lnSpc>
                <a:spcPts val="10486"/>
              </a:lnSpc>
              <a:spcBef>
                <a:spcPct val="0"/>
              </a:spcBef>
            </a:pPr>
            <a:endParaRPr lang="en-US" sz="9800" spc="-343" dirty="0">
              <a:solidFill>
                <a:srgbClr val="FFFFFF"/>
              </a:solidFill>
              <a:latin typeface="Agrandir"/>
              <a:ea typeface="Agrandir"/>
              <a:cs typeface="Agrandir"/>
              <a:sym typeface="Agrand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7A739-C39E-12BF-02FF-E1D8C461DA7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7CED4F0-5A38-F432-1E9A-9175B3B9987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2DA8404F-3272-A0C9-779A-219DDFAE56E0}"/>
              </a:ext>
            </a:extLst>
          </p:cNvPr>
          <p:cNvSpPr txBox="1"/>
          <p:nvPr/>
        </p:nvSpPr>
        <p:spPr>
          <a:xfrm>
            <a:off x="9448800" y="1028700"/>
            <a:ext cx="7525314" cy="2077492"/>
          </a:xfrm>
          <a:prstGeom prst="rect">
            <a:avLst/>
          </a:prstGeom>
        </p:spPr>
        <p:txBody>
          <a:bodyPr wrap="square" lIns="0" tIns="0" rIns="0" bIns="0" rtlCol="0" anchor="t">
            <a:spAutoFit/>
          </a:bodyPr>
          <a:lstStyle/>
          <a:p>
            <a:pPr marL="0" marR="0" lvl="0" indent="0" algn="l" defTabSz="914400" rtl="0" eaLnBrk="1" fontAlgn="auto" latinLnBrk="0" hangingPunct="1">
              <a:lnSpc>
                <a:spcPts val="8136"/>
              </a:lnSpc>
              <a:spcBef>
                <a:spcPts val="0"/>
              </a:spcBef>
              <a:spcAft>
                <a:spcPts val="0"/>
              </a:spcAft>
              <a:buClrTx/>
              <a:buSzTx/>
              <a:buFontTx/>
              <a:buNone/>
              <a:tabLst/>
              <a:defRPr/>
            </a:pPr>
            <a:endParaRPr lang="en-US" sz="7200" b="1" spc="-252" dirty="0">
              <a:solidFill>
                <a:srgbClr val="000000"/>
              </a:solidFill>
              <a:latin typeface="Agrandir Medium"/>
              <a:ea typeface="Agrandir Medium"/>
              <a:cs typeface="Agrandir Medium"/>
              <a:sym typeface="Agrandir Medium"/>
            </a:endParaRPr>
          </a:p>
          <a:p>
            <a:pPr marL="0" marR="0" lvl="0" indent="0" algn="l" defTabSz="914400" rtl="0" eaLnBrk="1" fontAlgn="auto" latinLnBrk="0" hangingPunct="1">
              <a:lnSpc>
                <a:spcPts val="8136"/>
              </a:lnSpc>
              <a:spcBef>
                <a:spcPts val="0"/>
              </a:spcBef>
              <a:spcAft>
                <a:spcPts val="0"/>
              </a:spcAft>
              <a:buClrTx/>
              <a:buSzTx/>
              <a:buFontTx/>
              <a:buNone/>
              <a:tabLst/>
              <a:defRPr/>
            </a:pPr>
            <a:r>
              <a:rPr kumimoji="0" lang="en-US" sz="7200" b="1" i="0" u="none" strike="noStrike" kern="1200" cap="none" spc="-252" normalizeH="0" baseline="0" noProof="0" dirty="0">
                <a:ln>
                  <a:noFill/>
                </a:ln>
                <a:solidFill>
                  <a:srgbClr val="000000"/>
                </a:solidFill>
                <a:effectLst/>
                <a:uLnTx/>
                <a:uFillTx/>
                <a:latin typeface="Agrandir Medium"/>
                <a:ea typeface="Agrandir Medium"/>
                <a:cs typeface="Agrandir Medium"/>
                <a:sym typeface="Agrandir Medium"/>
              </a:rPr>
              <a:t>Cos'è la borsa?</a:t>
            </a:r>
          </a:p>
        </p:txBody>
      </p:sp>
      <p:sp>
        <p:nvSpPr>
          <p:cNvPr id="5" name="TextBox 5">
            <a:extLst>
              <a:ext uri="{FF2B5EF4-FFF2-40B4-BE49-F238E27FC236}">
                <a16:creationId xmlns:a16="http://schemas.microsoft.com/office/drawing/2014/main" id="{FF8F6FD0-5921-C2AC-7064-D5CEFD89111C}"/>
              </a:ext>
            </a:extLst>
          </p:cNvPr>
          <p:cNvSpPr txBox="1"/>
          <p:nvPr/>
        </p:nvSpPr>
        <p:spPr>
          <a:xfrm>
            <a:off x="381000" y="5372100"/>
            <a:ext cx="17449800" cy="4786182"/>
          </a:xfrm>
          <a:prstGeom prst="rect">
            <a:avLst/>
          </a:prstGeom>
        </p:spPr>
        <p:txBody>
          <a:bodyPr wrap="square" lIns="0" tIns="0" rIns="0" bIns="0" rtlCol="0" anchor="t">
            <a:spAutoFit/>
          </a:bodyPr>
          <a:lstStyle/>
          <a:p>
            <a:pPr lvl="0" algn="just">
              <a:spcBef>
                <a:spcPct val="0"/>
              </a:spcBef>
              <a:defRPr/>
            </a:pPr>
            <a:r>
              <a:rPr lang="it-IT" sz="2800" dirty="0">
                <a:latin typeface="Trebuchet MS" panose="020B0603020202020204" pitchFamily="34" charset="0"/>
              </a:rPr>
              <a:t>La borsa è un </a:t>
            </a:r>
            <a:r>
              <a:rPr lang="it-IT" sz="2800" b="1" dirty="0">
                <a:latin typeface="Trebuchet MS" panose="020B0603020202020204" pitchFamily="34" charset="0"/>
              </a:rPr>
              <a:t>mercato finanziario organizzato</a:t>
            </a:r>
            <a:r>
              <a:rPr lang="it-IT" sz="2800" dirty="0">
                <a:latin typeface="Trebuchet MS" panose="020B0603020202020204" pitchFamily="34" charset="0"/>
              </a:rPr>
              <a:t>, dove gli scambi avvengono con intermediari autorizzati e sotto la vigilanza di un'autorità pubblica che garantisce trasparenza e correttezza.</a:t>
            </a:r>
          </a:p>
          <a:p>
            <a:pPr lvl="0" algn="just">
              <a:spcBef>
                <a:spcPct val="0"/>
              </a:spcBef>
              <a:defRPr/>
            </a:pPr>
            <a:endParaRPr lang="it-IT" sz="2800" dirty="0">
              <a:latin typeface="Trebuchet MS" panose="020B0603020202020204" pitchFamily="34" charset="0"/>
            </a:endParaRPr>
          </a:p>
          <a:p>
            <a:pPr lvl="0" algn="just">
              <a:spcBef>
                <a:spcPct val="0"/>
              </a:spcBef>
              <a:defRPr/>
            </a:pPr>
            <a:r>
              <a:rPr lang="it-IT" sz="2800" dirty="0">
                <a:latin typeface="Trebuchet MS" panose="020B0603020202020204" pitchFamily="34" charset="0"/>
              </a:rPr>
              <a:t>Borsa Italiana, nota come Borsa di Milano o Piazza Affari, dal nome della piazza in cui ha sede.</a:t>
            </a:r>
          </a:p>
          <a:p>
            <a:pPr lvl="0" algn="just">
              <a:spcBef>
                <a:spcPct val="0"/>
              </a:spcBef>
              <a:defRPr/>
            </a:pPr>
            <a:r>
              <a:rPr lang="it-IT" sz="2800" dirty="0">
                <a:latin typeface="Trebuchet MS" panose="020B0603020202020204" pitchFamily="34" charset="0"/>
              </a:rPr>
              <a:t> </a:t>
            </a:r>
          </a:p>
          <a:p>
            <a:pPr lvl="0" algn="just">
              <a:spcBef>
                <a:spcPct val="0"/>
              </a:spcBef>
              <a:defRPr/>
            </a:pPr>
            <a:r>
              <a:rPr lang="it-IT" sz="2800" dirty="0">
                <a:latin typeface="Trebuchet MS" panose="020B0603020202020204" pitchFamily="34" charset="0"/>
              </a:rPr>
              <a:t>La principale borsa statunitense e anche la più grande al mondo per valore di mercato delle azioni quotate: è la borsa di New York (New York Stock Exchange, NYSE), chiamata anche "Wall Street" dalla via in cui ha sede (dove al tempo dei primi coloni sorgeva un muro, "</a:t>
            </a:r>
            <a:r>
              <a:rPr lang="it-IT" sz="2800" dirty="0" err="1">
                <a:latin typeface="Trebuchet MS" panose="020B0603020202020204" pitchFamily="34" charset="0"/>
              </a:rPr>
              <a:t>wall</a:t>
            </a:r>
            <a:r>
              <a:rPr lang="it-IT" sz="2800" dirty="0">
                <a:latin typeface="Trebuchet MS" panose="020B0603020202020204" pitchFamily="34" charset="0"/>
              </a:rPr>
              <a:t>" in inglese, per la difesa della città!).</a:t>
            </a:r>
          </a:p>
          <a:p>
            <a:pPr lvl="0">
              <a:lnSpc>
                <a:spcPts val="2564"/>
              </a:lnSpc>
              <a:spcBef>
                <a:spcPct val="0"/>
              </a:spcBef>
              <a:defRPr/>
            </a:pPr>
            <a:endParaRPr lang="it-IT" sz="2800" dirty="0"/>
          </a:p>
          <a:p>
            <a:pPr lvl="0">
              <a:lnSpc>
                <a:spcPts val="2564"/>
              </a:lnSpc>
              <a:spcBef>
                <a:spcPct val="0"/>
              </a:spcBef>
              <a:defRPr/>
            </a:pPr>
            <a:endParaRPr lang="en-US" sz="2800" spc="113" dirty="0">
              <a:solidFill>
                <a:srgbClr val="000000"/>
              </a:solidFill>
              <a:latin typeface="Montserrat"/>
              <a:ea typeface="Montserrat"/>
              <a:cs typeface="Montserrat"/>
              <a:sym typeface="Montserrat"/>
            </a:endParaRPr>
          </a:p>
          <a:p>
            <a:pPr marL="0" marR="0" lvl="0" indent="0" algn="l" defTabSz="914400" rtl="0" eaLnBrk="1" fontAlgn="auto" latinLnBrk="0" hangingPunct="1">
              <a:lnSpc>
                <a:spcPts val="2564"/>
              </a:lnSpc>
              <a:spcBef>
                <a:spcPct val="0"/>
              </a:spcBef>
              <a:spcAft>
                <a:spcPts val="0"/>
              </a:spcAft>
              <a:buClrTx/>
              <a:buSzTx/>
              <a:buFontTx/>
              <a:buNone/>
              <a:tabLst/>
              <a:defRPr/>
            </a:pPr>
            <a:endParaRPr kumimoji="0" lang="en-US" sz="2800" b="0" i="0" u="none" strike="noStrike" kern="1200" cap="none" spc="113" normalizeH="0" baseline="0" noProof="0" dirty="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ts val="2564"/>
              </a:lnSpc>
              <a:spcBef>
                <a:spcPct val="0"/>
              </a:spcBef>
              <a:spcAft>
                <a:spcPts val="0"/>
              </a:spcAft>
              <a:buClrTx/>
              <a:buSzTx/>
              <a:buFontTx/>
              <a:buNone/>
              <a:tabLst/>
              <a:defRPr/>
            </a:pPr>
            <a:r>
              <a:rPr kumimoji="0" lang="en-US" sz="2800" b="0" i="0" u="none" strike="noStrike" kern="1200" cap="none" spc="113" normalizeH="0" baseline="0" noProof="0" dirty="0">
                <a:ln>
                  <a:noFill/>
                </a:ln>
                <a:solidFill>
                  <a:srgbClr val="000000"/>
                </a:solidFill>
                <a:effectLst/>
                <a:uLnTx/>
                <a:uFillTx/>
                <a:latin typeface="Montserrat"/>
                <a:ea typeface="Montserrat"/>
                <a:cs typeface="Montserrat"/>
                <a:sym typeface="Montserrat"/>
              </a:rPr>
              <a:t>.</a:t>
            </a:r>
          </a:p>
        </p:txBody>
      </p:sp>
      <p:pic>
        <p:nvPicPr>
          <p:cNvPr id="9" name="Immagine 8">
            <a:extLst>
              <a:ext uri="{FF2B5EF4-FFF2-40B4-BE49-F238E27FC236}">
                <a16:creationId xmlns:a16="http://schemas.microsoft.com/office/drawing/2014/main" id="{11D90251-823F-2F60-D22D-E4D5D51E6A2A}"/>
              </a:ext>
            </a:extLst>
          </p:cNvPr>
          <p:cNvPicPr>
            <a:picLocks noChangeAspect="1"/>
          </p:cNvPicPr>
          <p:nvPr/>
        </p:nvPicPr>
        <p:blipFill>
          <a:blip r:embed="rId3"/>
          <a:stretch>
            <a:fillRect/>
          </a:stretch>
        </p:blipFill>
        <p:spPr>
          <a:xfrm>
            <a:off x="0" y="16329"/>
            <a:ext cx="8360229" cy="5143500"/>
          </a:xfrm>
          <a:prstGeom prst="rect">
            <a:avLst/>
          </a:prstGeom>
        </p:spPr>
      </p:pic>
    </p:spTree>
    <p:extLst>
      <p:ext uri="{BB962C8B-B14F-4D97-AF65-F5344CB8AC3E}">
        <p14:creationId xmlns:p14="http://schemas.microsoft.com/office/powerpoint/2010/main" val="171902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466E0-941A-8EA3-011A-2CB538A824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A7F1C9-887D-7B48-3559-04633DB42B3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dirty="0"/>
          </a:p>
        </p:txBody>
      </p:sp>
      <p:sp>
        <p:nvSpPr>
          <p:cNvPr id="5" name="TextBox 5">
            <a:extLst>
              <a:ext uri="{FF2B5EF4-FFF2-40B4-BE49-F238E27FC236}">
                <a16:creationId xmlns:a16="http://schemas.microsoft.com/office/drawing/2014/main" id="{4A980AE8-79AF-3ACE-5A83-455BB0421395}"/>
              </a:ext>
            </a:extLst>
          </p:cNvPr>
          <p:cNvSpPr txBox="1"/>
          <p:nvPr/>
        </p:nvSpPr>
        <p:spPr>
          <a:xfrm>
            <a:off x="685800" y="419101"/>
            <a:ext cx="16383000" cy="11823750"/>
          </a:xfrm>
          <a:prstGeom prst="rect">
            <a:avLst/>
          </a:prstGeom>
        </p:spPr>
        <p:txBody>
          <a:bodyPr wrap="square" lIns="0" tIns="0" rIns="0" bIns="0" rtlCol="0" anchor="t">
            <a:spAutoFit/>
          </a:bodyPr>
          <a:lstStyle/>
          <a:p>
            <a:pPr lvl="0" algn="just" defTabSz="457200">
              <a:spcBef>
                <a:spcPts val="1000"/>
              </a:spcBef>
              <a:buClr>
                <a:srgbClr val="90C226"/>
              </a:buClr>
              <a:buSzPct val="80000"/>
              <a:defRPr/>
            </a:pPr>
            <a:endParaRPr lang="it-IT" sz="4000" dirty="0">
              <a:solidFill>
                <a:schemeClr val="bg1"/>
              </a:solidFill>
              <a:latin typeface="Trebuchet MS" panose="020B0603020202020204"/>
            </a:endParaRPr>
          </a:p>
          <a:p>
            <a:endParaRPr lang="it-IT" sz="4000" dirty="0">
              <a:solidFill>
                <a:schemeClr val="bg1"/>
              </a:solidFill>
            </a:endParaRPr>
          </a:p>
          <a:p>
            <a:pPr lvl="0" algn="just">
              <a:spcBef>
                <a:spcPct val="0"/>
              </a:spcBef>
            </a:pPr>
            <a:r>
              <a:rPr lang="it-IT" sz="3200" spc="113" dirty="0">
                <a:solidFill>
                  <a:srgbClr val="FFFFFF"/>
                </a:solidFill>
                <a:latin typeface="Trebuchet MS" panose="020B0603020202020204" pitchFamily="34" charset="0"/>
                <a:ea typeface="Montserrat"/>
                <a:cs typeface="Montserrat"/>
                <a:sym typeface="Montserrat"/>
              </a:rPr>
              <a:t>In borsa i prezzi (quotazioni) degli strumenti finanziari cambiano continuamente in base alle informazioni e alle aspettative degli investitori.</a:t>
            </a:r>
          </a:p>
          <a:p>
            <a:pPr lvl="0" algn="just">
              <a:spcBef>
                <a:spcPct val="0"/>
              </a:spcBef>
            </a:pPr>
            <a:endParaRPr lang="it-IT" sz="3200" spc="113" dirty="0">
              <a:solidFill>
                <a:srgbClr val="FFFFFF"/>
              </a:solidFill>
              <a:latin typeface="Trebuchet MS" panose="020B0603020202020204" pitchFamily="34" charset="0"/>
              <a:ea typeface="Montserrat"/>
              <a:cs typeface="Montserrat"/>
              <a:sym typeface="Montserrat"/>
            </a:endParaRPr>
          </a:p>
          <a:p>
            <a:pPr lvl="0" algn="just">
              <a:spcBef>
                <a:spcPct val="0"/>
              </a:spcBef>
            </a:pPr>
            <a:r>
              <a:rPr lang="it-IT" sz="3200" dirty="0">
                <a:solidFill>
                  <a:schemeClr val="bg1"/>
                </a:solidFill>
                <a:latin typeface="Trebuchet MS" panose="020B0603020202020204" pitchFamily="34" charset="0"/>
              </a:rPr>
              <a:t>Aggregando le variazioni dei prezzi si costruiscono gli </a:t>
            </a:r>
            <a:r>
              <a:rPr lang="it-IT" sz="3200" b="1" dirty="0">
                <a:solidFill>
                  <a:schemeClr val="bg1"/>
                </a:solidFill>
                <a:latin typeface="Trebuchet MS" panose="020B0603020202020204" pitchFamily="34" charset="0"/>
              </a:rPr>
              <a:t>indici di mercato</a:t>
            </a:r>
            <a:r>
              <a:rPr lang="it-IT" sz="3200" dirty="0">
                <a:solidFill>
                  <a:schemeClr val="bg1"/>
                </a:solidFill>
                <a:latin typeface="Trebuchet MS" panose="020B0603020202020204" pitchFamily="34" charset="0"/>
              </a:rPr>
              <a:t>.</a:t>
            </a:r>
          </a:p>
          <a:p>
            <a:pPr lvl="0" algn="just">
              <a:spcBef>
                <a:spcPct val="0"/>
              </a:spcBef>
            </a:pPr>
            <a:r>
              <a:rPr lang="it-IT" sz="3200" dirty="0">
                <a:solidFill>
                  <a:schemeClr val="bg1"/>
                </a:solidFill>
                <a:latin typeface="Trebuchet MS" panose="020B0603020202020204" pitchFamily="34" charset="0"/>
              </a:rPr>
              <a:t> </a:t>
            </a:r>
          </a:p>
          <a:p>
            <a:pPr lvl="0" algn="just">
              <a:spcBef>
                <a:spcPct val="0"/>
              </a:spcBef>
            </a:pPr>
            <a:r>
              <a:rPr lang="it-IT" sz="3200" dirty="0">
                <a:solidFill>
                  <a:schemeClr val="bg1"/>
                </a:solidFill>
                <a:latin typeface="Trebuchet MS" panose="020B0603020202020204" pitchFamily="34" charset="0"/>
              </a:rPr>
              <a:t>Un indice azionario è un numero: rappresenta l'andamento dei prezzi di un insieme (paniere) di titoli.</a:t>
            </a:r>
          </a:p>
          <a:p>
            <a:pPr lvl="0" algn="just">
              <a:spcBef>
                <a:spcPct val="0"/>
              </a:spcBef>
            </a:pPr>
            <a:r>
              <a:rPr lang="it-IT" sz="3200" dirty="0">
                <a:solidFill>
                  <a:schemeClr val="bg1"/>
                </a:solidFill>
                <a:latin typeface="Trebuchet MS" panose="020B0603020202020204" pitchFamily="34" charset="0"/>
              </a:rPr>
              <a:t>La variazione dell'indice riflette la variazione media dei prezzi dei titoli che lo compongono, spesso pesata in base alla loro importanza nel paniere.</a:t>
            </a:r>
          </a:p>
          <a:p>
            <a:pPr lvl="0" algn="just">
              <a:spcBef>
                <a:spcPct val="0"/>
              </a:spcBef>
            </a:pPr>
            <a:endParaRPr lang="it-IT" sz="3200" spc="113" dirty="0">
              <a:solidFill>
                <a:schemeClr val="bg1"/>
              </a:solidFill>
              <a:latin typeface="Trebuchet MS" panose="020B0603020202020204" pitchFamily="34" charset="0"/>
              <a:ea typeface="Montserrat"/>
              <a:cs typeface="Montserrat"/>
              <a:sym typeface="Montserrat"/>
            </a:endParaRPr>
          </a:p>
          <a:p>
            <a:pPr lvl="0" algn="just">
              <a:spcBef>
                <a:spcPct val="0"/>
              </a:spcBef>
            </a:pPr>
            <a:r>
              <a:rPr lang="it-IT" sz="3200" dirty="0">
                <a:solidFill>
                  <a:schemeClr val="bg1"/>
                </a:solidFill>
                <a:latin typeface="Trebuchet MS" panose="020B0603020202020204" pitchFamily="34" charset="0"/>
              </a:rPr>
              <a:t>Un indice borsistico mostra in che direzione va un mercato, serve a valutare l’andamento di un certo titolo rispetto alla tendenza complessiva e il rendimento di un investimento. </a:t>
            </a:r>
          </a:p>
          <a:p>
            <a:pPr lvl="0" algn="just">
              <a:spcBef>
                <a:spcPct val="0"/>
              </a:spcBef>
            </a:pPr>
            <a:endParaRPr lang="it-IT" sz="3200" dirty="0">
              <a:solidFill>
                <a:schemeClr val="bg1"/>
              </a:solidFill>
              <a:latin typeface="Trebuchet MS" panose="020B0603020202020204" pitchFamily="34" charset="0"/>
            </a:endParaRPr>
          </a:p>
          <a:p>
            <a:pPr lvl="0" algn="just">
              <a:spcBef>
                <a:spcPct val="0"/>
              </a:spcBef>
            </a:pPr>
            <a:r>
              <a:rPr lang="it-IT" sz="3200" dirty="0">
                <a:solidFill>
                  <a:schemeClr val="bg1"/>
                </a:solidFill>
                <a:latin typeface="Trebuchet MS" panose="020B0603020202020204" pitchFamily="34" charset="0"/>
              </a:rPr>
              <a:t>Esistono numerosi indici di borsa: gli FTSE sono la famiglia di indici di Borsa Italiana, i DAX della Borsa di Francoforte, i Dow Jones della Borsa di New York, i Nikkei della Borsa di Tokyo, i NASDAQ dei titoli tecnologici.</a:t>
            </a:r>
            <a:endParaRPr lang="en-US" sz="3200" spc="113" dirty="0">
              <a:solidFill>
                <a:schemeClr val="bg1"/>
              </a:solidFill>
              <a:latin typeface="Trebuchet MS" panose="020B0603020202020204" pitchFamily="34" charset="0"/>
              <a:ea typeface="Montserrat"/>
              <a:cs typeface="Montserrat"/>
              <a:sym typeface="Montserrat"/>
            </a:endParaRPr>
          </a:p>
          <a:p>
            <a:endParaRPr lang="it-IT" sz="3200" dirty="0">
              <a:solidFill>
                <a:schemeClr val="bg1"/>
              </a:solidFill>
              <a:latin typeface="Trebuchet MS" panose="020B0603020202020204" pitchFamily="34" charset="0"/>
            </a:endParaRPr>
          </a:p>
          <a:p>
            <a:endParaRPr lang="it-IT" sz="3200" dirty="0">
              <a:solidFill>
                <a:schemeClr val="bg1"/>
              </a:solidFill>
              <a:latin typeface="Trebuchet MS" panose="020B0603020202020204" pitchFamily="34" charset="0"/>
            </a:endParaRPr>
          </a:p>
          <a:p>
            <a:endParaRPr lang="it-IT" sz="3200" dirty="0">
              <a:solidFill>
                <a:schemeClr val="bg1"/>
              </a:solidFill>
              <a:latin typeface="Trebuchet MS" panose="020B0603020202020204" pitchFamily="34" charset="0"/>
            </a:endParaRPr>
          </a:p>
          <a:p>
            <a:pPr lvl="0" algn="just" defTabSz="457200">
              <a:spcBef>
                <a:spcPts val="1000"/>
              </a:spcBef>
              <a:buClr>
                <a:srgbClr val="90C226"/>
              </a:buClr>
              <a:buSzPct val="80000"/>
              <a:defRPr/>
            </a:pPr>
            <a:endParaRPr lang="en-US" sz="4000" b="1" u="none" spc="113" dirty="0">
              <a:solidFill>
                <a:srgbClr val="FFFFFF"/>
              </a:solidFill>
              <a:latin typeface="Montserrat"/>
              <a:ea typeface="Montserrat"/>
              <a:cs typeface="Montserrat"/>
              <a:sym typeface="Montserrat"/>
            </a:endParaRPr>
          </a:p>
        </p:txBody>
      </p:sp>
      <p:pic>
        <p:nvPicPr>
          <p:cNvPr id="4" name="Immagine 3">
            <a:extLst>
              <a:ext uri="{FF2B5EF4-FFF2-40B4-BE49-F238E27FC236}">
                <a16:creationId xmlns:a16="http://schemas.microsoft.com/office/drawing/2014/main" id="{0D2F268F-2D07-B2A5-019F-A13924D5B101}"/>
              </a:ext>
            </a:extLst>
          </p:cNvPr>
          <p:cNvPicPr>
            <a:picLocks noChangeAspect="1"/>
          </p:cNvPicPr>
          <p:nvPr/>
        </p:nvPicPr>
        <p:blipFill>
          <a:blip r:embed="rId3"/>
          <a:stretch>
            <a:fillRect/>
          </a:stretch>
        </p:blipFill>
        <p:spPr>
          <a:xfrm>
            <a:off x="5181600" y="34471"/>
            <a:ext cx="11040813" cy="1926503"/>
          </a:xfrm>
          <a:prstGeom prst="rect">
            <a:avLst/>
          </a:prstGeom>
        </p:spPr>
      </p:pic>
    </p:spTree>
    <p:extLst>
      <p:ext uri="{BB962C8B-B14F-4D97-AF65-F5344CB8AC3E}">
        <p14:creationId xmlns:p14="http://schemas.microsoft.com/office/powerpoint/2010/main" val="469852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581F5-3F59-E9B4-36C2-C2AC9724409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7B24758-5278-2976-B353-8F85B228721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Immagine 5">
            <a:extLst>
              <a:ext uri="{FF2B5EF4-FFF2-40B4-BE49-F238E27FC236}">
                <a16:creationId xmlns:a16="http://schemas.microsoft.com/office/drawing/2014/main" id="{5C94E1EB-1922-D8F9-ADF7-D54FA7DAD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6999"/>
          </a:xfrm>
          <a:prstGeom prst="rect">
            <a:avLst/>
          </a:prstGeom>
        </p:spPr>
      </p:pic>
    </p:spTree>
    <p:extLst>
      <p:ext uri="{BB962C8B-B14F-4D97-AF65-F5344CB8AC3E}">
        <p14:creationId xmlns:p14="http://schemas.microsoft.com/office/powerpoint/2010/main" val="4262217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87A98-2111-D58D-A655-A3C4248CDE0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438D503-5DBE-D4E6-6C60-EC79320301F4}"/>
              </a:ext>
            </a:extLst>
          </p:cNvPr>
          <p:cNvSpPr txBox="1"/>
          <p:nvPr/>
        </p:nvSpPr>
        <p:spPr>
          <a:xfrm>
            <a:off x="457200" y="647700"/>
            <a:ext cx="16516914" cy="1038746"/>
          </a:xfrm>
          <a:prstGeom prst="rect">
            <a:avLst/>
          </a:prstGeom>
        </p:spPr>
        <p:txBody>
          <a:bodyPr wrap="square" lIns="0" tIns="0" rIns="0" bIns="0" rtlCol="0" anchor="t">
            <a:spAutoFit/>
          </a:bodyPr>
          <a:lstStyle/>
          <a:p>
            <a:pPr marL="0" marR="0" lvl="0" indent="0" algn="l" defTabSz="914400" rtl="0" eaLnBrk="1" fontAlgn="auto" latinLnBrk="0" hangingPunct="1">
              <a:lnSpc>
                <a:spcPts val="8136"/>
              </a:lnSpc>
              <a:spcBef>
                <a:spcPts val="0"/>
              </a:spcBef>
              <a:spcAft>
                <a:spcPts val="0"/>
              </a:spcAft>
              <a:buClrTx/>
              <a:buSzTx/>
              <a:buFontTx/>
              <a:buNone/>
              <a:tabLst/>
              <a:defRPr/>
            </a:pPr>
            <a:r>
              <a:rPr kumimoji="0" lang="it-IT" sz="7200" b="1" i="0" u="none" strike="noStrike" kern="1200" cap="none" spc="-252" normalizeH="0" baseline="0" noProof="0" dirty="0">
                <a:ln>
                  <a:noFill/>
                </a:ln>
                <a:solidFill>
                  <a:srgbClr val="000000"/>
                </a:solidFill>
                <a:effectLst/>
                <a:uLnTx/>
                <a:uFillTx/>
                <a:latin typeface="Agrandir Medium"/>
                <a:ea typeface="Agrandir Medium"/>
                <a:cs typeface="Agrandir Medium"/>
                <a:sym typeface="Agrandir Medium"/>
              </a:rPr>
              <a:t>Perché la borsa “sale e scende”?</a:t>
            </a:r>
            <a:endParaRPr kumimoji="0" lang="en-US" sz="7200" b="1" i="0" u="none" strike="noStrike" kern="1200" cap="none" spc="-252" normalizeH="0" baseline="0" noProof="0" dirty="0">
              <a:ln>
                <a:noFill/>
              </a:ln>
              <a:solidFill>
                <a:srgbClr val="000000"/>
              </a:solidFill>
              <a:effectLst/>
              <a:uLnTx/>
              <a:uFillTx/>
              <a:latin typeface="Agrandir Medium"/>
              <a:ea typeface="Agrandir Medium"/>
              <a:cs typeface="Agrandir Medium"/>
              <a:sym typeface="Agrandir Medium"/>
            </a:endParaRPr>
          </a:p>
        </p:txBody>
      </p:sp>
      <p:sp>
        <p:nvSpPr>
          <p:cNvPr id="5" name="TextBox 5">
            <a:extLst>
              <a:ext uri="{FF2B5EF4-FFF2-40B4-BE49-F238E27FC236}">
                <a16:creationId xmlns:a16="http://schemas.microsoft.com/office/drawing/2014/main" id="{AE624568-F110-1380-1636-CC4CD05A212A}"/>
              </a:ext>
            </a:extLst>
          </p:cNvPr>
          <p:cNvSpPr txBox="1"/>
          <p:nvPr/>
        </p:nvSpPr>
        <p:spPr>
          <a:xfrm>
            <a:off x="304800" y="2400300"/>
            <a:ext cx="17526000" cy="7997317"/>
          </a:xfrm>
          <a:prstGeom prst="rect">
            <a:avLst/>
          </a:prstGeom>
        </p:spPr>
        <p:txBody>
          <a:bodyPr wrap="square" lIns="0" tIns="0" rIns="0" bIns="0" rtlCol="0" anchor="t">
            <a:spAutoFit/>
          </a:bodyPr>
          <a:lstStyle/>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Si sente spesso dire che la borsa “sale e scende”, ma cosa significa esattamente? </a:t>
            </a:r>
          </a:p>
          <a:p>
            <a:pPr lvl="0" algn="just">
              <a:spcBef>
                <a:spcPct val="0"/>
              </a:spcBef>
              <a:defRPr/>
            </a:pPr>
            <a:endParaRPr lang="it-IT" sz="2800" spc="113" dirty="0">
              <a:solidFill>
                <a:srgbClr val="000000"/>
              </a:solidFill>
              <a:latin typeface="Trebuchet MS" panose="020B0603020202020204" pitchFamily="34" charset="0"/>
              <a:ea typeface="Montserrat"/>
              <a:cs typeface="Montserrat"/>
              <a:sym typeface="Montserrat"/>
            </a:endParaRPr>
          </a:p>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Il prezzo dei titoli cambia in base a cosa pensano gli investitori sul futuro delle aziende. </a:t>
            </a:r>
          </a:p>
          <a:p>
            <a:pPr lvl="0" algn="just">
              <a:spcBef>
                <a:spcPct val="0"/>
              </a:spcBef>
              <a:defRPr/>
            </a:pPr>
            <a:endParaRPr lang="it-IT" sz="2800" spc="113" dirty="0">
              <a:solidFill>
                <a:srgbClr val="000000"/>
              </a:solidFill>
              <a:latin typeface="Trebuchet MS" panose="020B0603020202020204" pitchFamily="34" charset="0"/>
              <a:ea typeface="Montserrat"/>
              <a:cs typeface="Montserrat"/>
              <a:sym typeface="Montserrat"/>
            </a:endParaRPr>
          </a:p>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Se credono che un’azienda avrà successo, acquisteranno le sue azioni e il prezzo salirà; se pensano il contrario, compreranno meno e il prezzo scenderà. </a:t>
            </a:r>
          </a:p>
          <a:p>
            <a:pPr lvl="0" algn="just">
              <a:spcBef>
                <a:spcPct val="0"/>
              </a:spcBef>
              <a:defRPr/>
            </a:pPr>
            <a:endParaRPr lang="it-IT" sz="2800" spc="113" dirty="0">
              <a:solidFill>
                <a:srgbClr val="000000"/>
              </a:solidFill>
              <a:latin typeface="Trebuchet MS" panose="020B0603020202020204" pitchFamily="34" charset="0"/>
              <a:ea typeface="Montserrat"/>
              <a:cs typeface="Montserrat"/>
              <a:sym typeface="Montserrat"/>
            </a:endParaRPr>
          </a:p>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Quando la “borsa sale”, i prezzi aumentano perché gli investitori sono ottimisti;</a:t>
            </a:r>
          </a:p>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 </a:t>
            </a:r>
          </a:p>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Quando la “borsa scende”, i prezzi calano a causa di preoccupazioni o aspettative negative.</a:t>
            </a:r>
          </a:p>
          <a:p>
            <a:pPr lvl="0" algn="just">
              <a:spcBef>
                <a:spcPct val="0"/>
              </a:spcBef>
              <a:defRPr/>
            </a:pPr>
            <a:endParaRPr lang="it-IT" sz="2800" spc="113" dirty="0">
              <a:solidFill>
                <a:srgbClr val="000000"/>
              </a:solidFill>
              <a:latin typeface="Trebuchet MS" panose="020B0603020202020204" pitchFamily="34" charset="0"/>
              <a:ea typeface="Montserrat"/>
              <a:cs typeface="Montserrat"/>
              <a:sym typeface="Montserrat"/>
            </a:endParaRPr>
          </a:p>
          <a:p>
            <a:pPr lvl="0" algn="just">
              <a:spcBef>
                <a:spcPct val="0"/>
              </a:spcBef>
              <a:defRPr/>
            </a:pPr>
            <a:endParaRPr lang="it-IT" sz="2800" spc="113" dirty="0">
              <a:solidFill>
                <a:srgbClr val="000000"/>
              </a:solidFill>
              <a:latin typeface="Trebuchet MS" panose="020B0603020202020204" pitchFamily="34" charset="0"/>
              <a:ea typeface="Montserrat"/>
              <a:cs typeface="Montserrat"/>
              <a:sym typeface="Montserrat"/>
            </a:endParaRPr>
          </a:p>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Chi possiede azioni, se le vende in un momento in cui la borsa è scesa riceverà meno rispetto a quando le ha acquistate, ma finché non vende la perdita resterà solo sulla carta. </a:t>
            </a:r>
          </a:p>
          <a:p>
            <a:pPr lvl="0" algn="just">
              <a:spcBef>
                <a:spcPct val="0"/>
              </a:spcBef>
              <a:defRPr/>
            </a:pPr>
            <a:endParaRPr lang="it-IT" sz="2800" spc="113" dirty="0">
              <a:solidFill>
                <a:srgbClr val="000000"/>
              </a:solidFill>
              <a:latin typeface="Trebuchet MS" panose="020B0603020202020204" pitchFamily="34" charset="0"/>
              <a:ea typeface="Montserrat"/>
              <a:cs typeface="Montserrat"/>
              <a:sym typeface="Montserrat"/>
            </a:endParaRPr>
          </a:p>
          <a:p>
            <a:pPr lvl="0" algn="just">
              <a:spcBef>
                <a:spcPct val="0"/>
              </a:spcBef>
              <a:defRPr/>
            </a:pPr>
            <a:r>
              <a:rPr lang="it-IT" sz="2800" spc="113" dirty="0">
                <a:solidFill>
                  <a:srgbClr val="000000"/>
                </a:solidFill>
                <a:latin typeface="Trebuchet MS" panose="020B0603020202020204" pitchFamily="34" charset="0"/>
                <a:ea typeface="Montserrat"/>
                <a:cs typeface="Montserrat"/>
                <a:sym typeface="Montserrat"/>
              </a:rPr>
              <a:t>Ogni volta che qualcuno vende a un prezzo più basso, qualcun altro comprerà approfittando dell’occasione.</a:t>
            </a:r>
            <a:endParaRPr lang="en-US" sz="2800" spc="113" dirty="0">
              <a:solidFill>
                <a:srgbClr val="000000"/>
              </a:solidFill>
              <a:latin typeface="Trebuchet MS" panose="020B0603020202020204" pitchFamily="34" charset="0"/>
              <a:ea typeface="Montserrat"/>
              <a:cs typeface="Montserrat"/>
              <a:sym typeface="Montserrat"/>
            </a:endParaRPr>
          </a:p>
          <a:p>
            <a:pPr marL="0" marR="0" lvl="0" indent="0" algn="l" defTabSz="914400" rtl="0" eaLnBrk="1" fontAlgn="auto" latinLnBrk="0" hangingPunct="1">
              <a:lnSpc>
                <a:spcPts val="2564"/>
              </a:lnSpc>
              <a:spcBef>
                <a:spcPct val="0"/>
              </a:spcBef>
              <a:spcAft>
                <a:spcPts val="0"/>
              </a:spcAft>
              <a:buClrTx/>
              <a:buSzTx/>
              <a:buFontTx/>
              <a:buNone/>
              <a:tabLst/>
              <a:defRPr/>
            </a:pPr>
            <a:endParaRPr kumimoji="0" lang="en-US" sz="2800" b="0" i="0" u="none" strike="noStrike" kern="1200" cap="none" spc="113" normalizeH="0" baseline="0" noProof="0" dirty="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ts val="2564"/>
              </a:lnSpc>
              <a:spcBef>
                <a:spcPct val="0"/>
              </a:spcBef>
              <a:spcAft>
                <a:spcPts val="0"/>
              </a:spcAft>
              <a:buClrTx/>
              <a:buSzTx/>
              <a:buFontTx/>
              <a:buNone/>
              <a:tabLst/>
              <a:defRPr/>
            </a:pPr>
            <a:r>
              <a:rPr kumimoji="0" lang="en-US" sz="2800" b="0" i="0" u="none" strike="noStrike" kern="1200" cap="none" spc="113" normalizeH="0" baseline="0" noProof="0" dirty="0">
                <a:ln>
                  <a:noFill/>
                </a:ln>
                <a:solidFill>
                  <a:srgbClr val="000000"/>
                </a:solidFill>
                <a:effectLst/>
                <a:uLnTx/>
                <a:uFillTx/>
                <a:latin typeface="Montserrat"/>
                <a:ea typeface="Montserrat"/>
                <a:cs typeface="Montserrat"/>
                <a:sym typeface="Montserrat"/>
              </a:rPr>
              <a:t>.</a:t>
            </a:r>
          </a:p>
        </p:txBody>
      </p:sp>
    </p:spTree>
    <p:extLst>
      <p:ext uri="{BB962C8B-B14F-4D97-AF65-F5344CB8AC3E}">
        <p14:creationId xmlns:p14="http://schemas.microsoft.com/office/powerpoint/2010/main" val="642209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5C69C-E93D-116F-5459-7C49AA73ED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4634240-0B9A-F106-B166-CA5DFFB8A7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5B2E363B-F457-BFE4-E410-F4D8B01A0732}"/>
              </a:ext>
            </a:extLst>
          </p:cNvPr>
          <p:cNvSpPr txBox="1"/>
          <p:nvPr/>
        </p:nvSpPr>
        <p:spPr>
          <a:xfrm>
            <a:off x="457200" y="419100"/>
            <a:ext cx="8686800" cy="1038746"/>
          </a:xfrm>
          <a:prstGeom prst="rect">
            <a:avLst/>
          </a:prstGeom>
        </p:spPr>
        <p:txBody>
          <a:bodyPr wrap="square" lIns="0" tIns="0" rIns="0" bIns="0" rtlCol="0" anchor="t">
            <a:spAutoFit/>
          </a:bodyPr>
          <a:lstStyle/>
          <a:p>
            <a:pPr marL="0" marR="0" lvl="0" indent="0" algn="l" defTabSz="914400" rtl="0" eaLnBrk="1" fontAlgn="auto" latinLnBrk="0" hangingPunct="1">
              <a:lnSpc>
                <a:spcPts val="8136"/>
              </a:lnSpc>
              <a:spcBef>
                <a:spcPts val="0"/>
              </a:spcBef>
              <a:spcAft>
                <a:spcPts val="0"/>
              </a:spcAft>
              <a:buClrTx/>
              <a:buSzTx/>
              <a:buFontTx/>
              <a:buNone/>
              <a:tabLst/>
              <a:defRPr/>
            </a:pPr>
            <a:r>
              <a:rPr kumimoji="0" lang="en-US" sz="7200" b="1" i="0" u="none" strike="noStrike" kern="1200" cap="none" spc="-252" normalizeH="0" baseline="0" noProof="0" dirty="0">
                <a:ln>
                  <a:noFill/>
                </a:ln>
                <a:solidFill>
                  <a:srgbClr val="FFFFFF"/>
                </a:solidFill>
                <a:effectLst/>
                <a:uLnTx/>
                <a:uFillTx/>
                <a:latin typeface="Agrandir Medium"/>
                <a:ea typeface="Agrandir Medium"/>
                <a:cs typeface="Agrandir Medium"/>
                <a:sym typeface="Agrandir Medium"/>
              </a:rPr>
              <a:t>Toro </a:t>
            </a:r>
            <a:r>
              <a:rPr lang="en-US" sz="7200" b="1" spc="-252" dirty="0">
                <a:solidFill>
                  <a:srgbClr val="FFFFFF"/>
                </a:solidFill>
                <a:latin typeface="Agrandir Medium"/>
                <a:ea typeface="Agrandir Medium"/>
                <a:cs typeface="Agrandir Medium"/>
                <a:sym typeface="Agrandir Medium"/>
              </a:rPr>
              <a:t>o</a:t>
            </a:r>
            <a:r>
              <a:rPr kumimoji="0" lang="en-US" sz="7200" b="1" i="0" u="none" strike="noStrike" kern="1200" cap="none" spc="-252" normalizeH="0" baseline="0" noProof="0" dirty="0">
                <a:ln>
                  <a:noFill/>
                </a:ln>
                <a:solidFill>
                  <a:srgbClr val="FFFFFF"/>
                </a:solidFill>
                <a:effectLst/>
                <a:uLnTx/>
                <a:uFillTx/>
                <a:latin typeface="Agrandir Medium"/>
                <a:ea typeface="Agrandir Medium"/>
                <a:cs typeface="Agrandir Medium"/>
                <a:sym typeface="Agrandir Medium"/>
              </a:rPr>
              <a:t> Orso?</a:t>
            </a:r>
          </a:p>
        </p:txBody>
      </p:sp>
      <p:sp>
        <p:nvSpPr>
          <p:cNvPr id="5" name="TextBox 5">
            <a:extLst>
              <a:ext uri="{FF2B5EF4-FFF2-40B4-BE49-F238E27FC236}">
                <a16:creationId xmlns:a16="http://schemas.microsoft.com/office/drawing/2014/main" id="{CE1869F1-5848-C162-5441-9B492FC8430E}"/>
              </a:ext>
            </a:extLst>
          </p:cNvPr>
          <p:cNvSpPr txBox="1"/>
          <p:nvPr/>
        </p:nvSpPr>
        <p:spPr>
          <a:xfrm>
            <a:off x="457200" y="1876946"/>
            <a:ext cx="8839200" cy="8186857"/>
          </a:xfrm>
          <a:prstGeom prst="rect">
            <a:avLst/>
          </a:prstGeom>
        </p:spPr>
        <p:txBody>
          <a:bodyPr wrap="square" lIns="0" tIns="0" rIns="0" bIns="0" rtlCol="0" anchor="t">
            <a:spAutoFit/>
          </a:bodyPr>
          <a:lstStyle/>
          <a:p>
            <a:pPr lvl="0" algn="just"/>
            <a:r>
              <a:rPr lang="it-IT" sz="2800" dirty="0">
                <a:latin typeface="Trebuchet MS" panose="020B0603020202020204" pitchFamily="34" charset="0"/>
              </a:rPr>
              <a:t>Le espressioni “</a:t>
            </a:r>
            <a:r>
              <a:rPr lang="it-IT" sz="2800" b="1" dirty="0">
                <a:latin typeface="Trebuchet MS" panose="020B0603020202020204" pitchFamily="34" charset="0"/>
              </a:rPr>
              <a:t>toro</a:t>
            </a:r>
            <a:r>
              <a:rPr lang="it-IT" sz="2800" dirty="0">
                <a:latin typeface="Trebuchet MS" panose="020B0603020202020204" pitchFamily="34" charset="0"/>
              </a:rPr>
              <a:t>” e “</a:t>
            </a:r>
            <a:r>
              <a:rPr lang="it-IT" sz="2800" b="1" dirty="0">
                <a:latin typeface="Trebuchet MS" panose="020B0603020202020204" pitchFamily="34" charset="0"/>
              </a:rPr>
              <a:t>orso</a:t>
            </a:r>
            <a:r>
              <a:rPr lang="it-IT" sz="2800" dirty="0">
                <a:latin typeface="Trebuchet MS" panose="020B0603020202020204" pitchFamily="34" charset="0"/>
              </a:rPr>
              <a:t>” sono entrate da tempo nel linguaggio dei mercati finanziari, evocando in modo simbolico le due fasi opposte dell’andamento dei prezzi.</a:t>
            </a:r>
          </a:p>
          <a:p>
            <a:pPr lvl="0" algn="just"/>
            <a:endParaRPr lang="it-IT" sz="2800" dirty="0">
              <a:latin typeface="Trebuchet MS" panose="020B0603020202020204" pitchFamily="34" charset="0"/>
            </a:endParaRPr>
          </a:p>
          <a:p>
            <a:pPr lvl="0" algn="just"/>
            <a:r>
              <a:rPr lang="it-IT" sz="2800" dirty="0">
                <a:latin typeface="Trebuchet MS" panose="020B0603020202020204" pitchFamily="34" charset="0"/>
              </a:rPr>
              <a:t>Il </a:t>
            </a:r>
            <a:r>
              <a:rPr lang="it-IT" sz="2800" b="1" dirty="0">
                <a:latin typeface="Trebuchet MS" panose="020B0603020202020204" pitchFamily="34" charset="0"/>
              </a:rPr>
              <a:t>toro</a:t>
            </a:r>
            <a:r>
              <a:rPr lang="it-IT" sz="2800" dirty="0">
                <a:latin typeface="Trebuchet MS" panose="020B0603020202020204" pitchFamily="34" charset="0"/>
              </a:rPr>
              <a:t>, con il suo movimento dal basso verso l’alto, rappresenta i </a:t>
            </a:r>
            <a:r>
              <a:rPr lang="it-IT" sz="2800" b="1" dirty="0">
                <a:latin typeface="Trebuchet MS" panose="020B0603020202020204" pitchFamily="34" charset="0"/>
              </a:rPr>
              <a:t>periodi di ottimismo e crescita</a:t>
            </a:r>
            <a:r>
              <a:rPr lang="it-IT" sz="2800" dirty="0">
                <a:latin typeface="Trebuchet MS" panose="020B0603020202020204" pitchFamily="34" charset="0"/>
              </a:rPr>
              <a:t>, quando i mercati salgono e prevale la fiducia. </a:t>
            </a:r>
          </a:p>
          <a:p>
            <a:pPr lvl="0" algn="just"/>
            <a:r>
              <a:rPr lang="it-IT" sz="2800" dirty="0">
                <a:latin typeface="Trebuchet MS" panose="020B0603020202020204" pitchFamily="34" charset="0"/>
              </a:rPr>
              <a:t>L’</a:t>
            </a:r>
            <a:r>
              <a:rPr lang="it-IT" sz="2800" b="1" dirty="0">
                <a:latin typeface="Trebuchet MS" panose="020B0603020202020204" pitchFamily="34" charset="0"/>
              </a:rPr>
              <a:t>orso</a:t>
            </a:r>
            <a:r>
              <a:rPr lang="it-IT" sz="2800" dirty="0">
                <a:latin typeface="Trebuchet MS" panose="020B0603020202020204" pitchFamily="34" charset="0"/>
              </a:rPr>
              <a:t>, al contrario, con il suo attacco dall’alto verso il basso, simboleggia i </a:t>
            </a:r>
            <a:r>
              <a:rPr lang="it-IT" sz="2800" b="1" dirty="0">
                <a:latin typeface="Trebuchet MS" panose="020B0603020202020204" pitchFamily="34" charset="0"/>
              </a:rPr>
              <a:t>momenti di calo e incertezza</a:t>
            </a:r>
            <a:r>
              <a:rPr lang="it-IT" sz="2800" dirty="0">
                <a:latin typeface="Trebuchet MS" panose="020B0603020202020204" pitchFamily="34" charset="0"/>
              </a:rPr>
              <a:t>, in cui dominano prudenza e vendite. </a:t>
            </a:r>
          </a:p>
          <a:p>
            <a:pPr lvl="0" algn="just"/>
            <a:endParaRPr lang="it-IT" sz="2800" dirty="0">
              <a:latin typeface="Trebuchet MS" panose="020B0603020202020204" pitchFamily="34" charset="0"/>
            </a:endParaRPr>
          </a:p>
          <a:p>
            <a:pPr lvl="0" algn="just"/>
            <a:r>
              <a:rPr lang="it-IT" sz="2800" dirty="0">
                <a:latin typeface="Trebuchet MS" panose="020B0603020202020204" pitchFamily="34" charset="0"/>
              </a:rPr>
              <a:t>Quindi:</a:t>
            </a:r>
          </a:p>
          <a:p>
            <a:pPr lvl="0" algn="just"/>
            <a:r>
              <a:rPr lang="it-IT" sz="2800" dirty="0">
                <a:latin typeface="Trebuchet MS" panose="020B0603020202020204" pitchFamily="34" charset="0"/>
              </a:rPr>
              <a:t>il mercato toro (</a:t>
            </a:r>
            <a:r>
              <a:rPr lang="it-IT" sz="2800" b="1" i="1" dirty="0">
                <a:latin typeface="Trebuchet MS" panose="020B0603020202020204" pitchFamily="34" charset="0"/>
              </a:rPr>
              <a:t>Bull Market</a:t>
            </a:r>
            <a:r>
              <a:rPr lang="it-IT" sz="2800" dirty="0">
                <a:latin typeface="Trebuchet MS" panose="020B0603020202020204" pitchFamily="34" charset="0"/>
              </a:rPr>
              <a:t>) indica un </a:t>
            </a:r>
            <a:r>
              <a:rPr lang="it-IT" sz="2800" b="1" dirty="0">
                <a:latin typeface="Trebuchet MS" panose="020B0603020202020204" pitchFamily="34" charset="0"/>
              </a:rPr>
              <a:t>periodo di crescita dei prezzi e fiducia</a:t>
            </a:r>
            <a:r>
              <a:rPr lang="it-IT" sz="2800" dirty="0">
                <a:latin typeface="Trebuchet MS" panose="020B0603020202020204" pitchFamily="34" charset="0"/>
              </a:rPr>
              <a:t> degli investitori,</a:t>
            </a:r>
          </a:p>
          <a:p>
            <a:pPr lvl="0" algn="just"/>
            <a:endParaRPr lang="it-IT" sz="2800" dirty="0">
              <a:latin typeface="Trebuchet MS" panose="020B0603020202020204" pitchFamily="34" charset="0"/>
            </a:endParaRPr>
          </a:p>
          <a:p>
            <a:pPr algn="just"/>
            <a:r>
              <a:rPr lang="it-IT" sz="2800" dirty="0">
                <a:latin typeface="Trebuchet MS" panose="020B0603020202020204" pitchFamily="34" charset="0"/>
              </a:rPr>
              <a:t>il mercato orso (</a:t>
            </a:r>
            <a:r>
              <a:rPr lang="it-IT" sz="2800" b="1" i="1" dirty="0">
                <a:latin typeface="Trebuchet MS" panose="020B0603020202020204" pitchFamily="34" charset="0"/>
              </a:rPr>
              <a:t>Bear Market</a:t>
            </a:r>
            <a:r>
              <a:rPr lang="it-IT" sz="2800" dirty="0">
                <a:latin typeface="Trebuchet MS" panose="020B0603020202020204" pitchFamily="34" charset="0"/>
              </a:rPr>
              <a:t>) rappresenta una fase di ribasso prolungato, con </a:t>
            </a:r>
            <a:r>
              <a:rPr lang="it-IT" sz="2800" b="1" dirty="0">
                <a:latin typeface="Trebuchet MS" panose="020B0603020202020204" pitchFamily="34" charset="0"/>
              </a:rPr>
              <a:t>sfiducia e vendite che spingono i prezzi verso il basso.</a:t>
            </a:r>
            <a:endParaRPr kumimoji="0" lang="en-US" sz="2800" b="0" i="0" u="none" strike="noStrike" kern="1200" cap="none" spc="113" normalizeH="0" baseline="0" noProof="0" dirty="0">
              <a:ln>
                <a:noFill/>
              </a:ln>
              <a:solidFill>
                <a:srgbClr val="FFFFFF"/>
              </a:solidFill>
              <a:effectLst/>
              <a:uLnTx/>
              <a:uFillTx/>
              <a:latin typeface="Trebuchet MS" panose="020B0603020202020204" pitchFamily="34" charset="0"/>
              <a:ea typeface="Montserrat"/>
              <a:cs typeface="Montserrat"/>
              <a:sym typeface="Montserrat"/>
            </a:endParaRPr>
          </a:p>
        </p:txBody>
      </p:sp>
      <p:pic>
        <p:nvPicPr>
          <p:cNvPr id="7" name="Immagine 6">
            <a:extLst>
              <a:ext uri="{FF2B5EF4-FFF2-40B4-BE49-F238E27FC236}">
                <a16:creationId xmlns:a16="http://schemas.microsoft.com/office/drawing/2014/main" id="{59A24FB6-BDB4-4F43-B556-DE93FEC34BF9}"/>
              </a:ext>
            </a:extLst>
          </p:cNvPr>
          <p:cNvPicPr>
            <a:picLocks noChangeAspect="1"/>
          </p:cNvPicPr>
          <p:nvPr/>
        </p:nvPicPr>
        <p:blipFill>
          <a:blip r:embed="rId3"/>
          <a:stretch>
            <a:fillRect/>
          </a:stretch>
        </p:blipFill>
        <p:spPr>
          <a:xfrm>
            <a:off x="9829800" y="0"/>
            <a:ext cx="8458200" cy="10287000"/>
          </a:xfrm>
          <a:prstGeom prst="rect">
            <a:avLst/>
          </a:prstGeom>
        </p:spPr>
      </p:pic>
    </p:spTree>
    <p:extLst>
      <p:ext uri="{BB962C8B-B14F-4D97-AF65-F5344CB8AC3E}">
        <p14:creationId xmlns:p14="http://schemas.microsoft.com/office/powerpoint/2010/main" val="1657086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DE8D5-1F69-18C8-4338-2CBB68A442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9044FAA-AC70-4D28-8E95-54B08A7CBD8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a:extLst>
              <a:ext uri="{FF2B5EF4-FFF2-40B4-BE49-F238E27FC236}">
                <a16:creationId xmlns:a16="http://schemas.microsoft.com/office/drawing/2014/main" id="{F7425B13-8F59-4C56-7C8F-9F289B4B90FF}"/>
              </a:ext>
            </a:extLst>
          </p:cNvPr>
          <p:cNvSpPr txBox="1"/>
          <p:nvPr/>
        </p:nvSpPr>
        <p:spPr>
          <a:xfrm>
            <a:off x="914400" y="2192366"/>
            <a:ext cx="16078200" cy="7386638"/>
          </a:xfrm>
          <a:prstGeom prst="rect">
            <a:avLst/>
          </a:prstGeom>
        </p:spPr>
        <p:txBody>
          <a:bodyPr wrap="square" lIns="0" tIns="0" rIns="0" bIns="0" rtlCol="0" anchor="t">
            <a:spAutoFit/>
          </a:bodyPr>
          <a:lstStyle/>
          <a:p>
            <a:pPr algn="just"/>
            <a:r>
              <a:rPr lang="it-IT" sz="3200" b="1" dirty="0">
                <a:solidFill>
                  <a:srgbClr val="FFFFFF"/>
                </a:solidFill>
                <a:latin typeface="Trebuchet MS" panose="020B0603020202020204" pitchFamily="34" charset="0"/>
                <a:ea typeface="Montserrat Medium"/>
                <a:cs typeface="Montserrat Medium"/>
                <a:sym typeface="Montserrat Medium"/>
              </a:rPr>
              <a:t>CONSOB, Commissione Nazionale per le Società e la Borsa</a:t>
            </a:r>
          </a:p>
          <a:p>
            <a:pPr algn="just"/>
            <a:endParaRPr lang="it-IT" sz="3200" b="1" dirty="0">
              <a:solidFill>
                <a:srgbClr val="FFFFFF"/>
              </a:solidFill>
              <a:latin typeface="Trebuchet MS" panose="020B0603020202020204" pitchFamily="34" charset="0"/>
              <a:ea typeface="Montserrat Medium"/>
              <a:cs typeface="Montserrat Medium"/>
              <a:sym typeface="Montserrat Medium"/>
            </a:endParaRPr>
          </a:p>
          <a:p>
            <a:pPr marL="457200" indent="-457200" algn="just">
              <a:buFont typeface="Wingdings" panose="05000000000000000000" pitchFamily="2" charset="2"/>
              <a:buChar char="v"/>
            </a:pPr>
            <a:r>
              <a:rPr lang="it-IT" sz="3200" dirty="0">
                <a:solidFill>
                  <a:srgbClr val="FFFFFF"/>
                </a:solidFill>
                <a:latin typeface="Trebuchet MS" panose="020B0603020202020204" pitchFamily="34" charset="0"/>
                <a:ea typeface="Montserrat Medium"/>
                <a:cs typeface="Montserrat Medium"/>
                <a:sym typeface="Montserrat Medium"/>
              </a:rPr>
              <a:t>Vigila sulla trasparenza, la correttezza dei comportamenti degli operatori e il regolare svolgimento delle negoziazioni nei mercati finanziari, contrastando abusi di informazioni privilegiate e manipolazioni;</a:t>
            </a:r>
          </a:p>
          <a:p>
            <a:pPr marL="457200" indent="-457200" algn="just">
              <a:buFont typeface="Wingdings" panose="05000000000000000000" pitchFamily="2" charset="2"/>
              <a:buChar char="v"/>
            </a:pPr>
            <a:r>
              <a:rPr lang="it-IT" sz="3200" dirty="0">
                <a:solidFill>
                  <a:srgbClr val="FFFFFF"/>
                </a:solidFill>
                <a:latin typeface="Trebuchet MS" panose="020B0603020202020204" pitchFamily="34" charset="0"/>
                <a:ea typeface="Montserrat Medium"/>
                <a:cs typeface="Montserrat Medium"/>
                <a:sym typeface="Montserrat Medium"/>
              </a:rPr>
              <a:t>Controlla la correttezza nella stesura dei bilanci delle società quotate;</a:t>
            </a:r>
          </a:p>
          <a:p>
            <a:pPr marL="457200" indent="-457200" algn="just">
              <a:buFont typeface="Wingdings" panose="05000000000000000000" pitchFamily="2" charset="2"/>
              <a:buChar char="v"/>
            </a:pPr>
            <a:r>
              <a:rPr lang="it-IT" sz="3200" dirty="0">
                <a:solidFill>
                  <a:srgbClr val="FFFFFF"/>
                </a:solidFill>
                <a:latin typeface="Trebuchet MS" panose="020B0603020202020204" pitchFamily="34" charset="0"/>
                <a:ea typeface="Montserrat Medium"/>
                <a:cs typeface="Montserrat Medium"/>
                <a:sym typeface="Montserrat Medium"/>
              </a:rPr>
              <a:t>Tutela i risparmiatori.</a:t>
            </a:r>
          </a:p>
          <a:p>
            <a:pPr algn="just"/>
            <a:endParaRPr lang="it-IT" sz="3200" b="1" dirty="0">
              <a:solidFill>
                <a:srgbClr val="FFFFFF"/>
              </a:solidFill>
              <a:latin typeface="Trebuchet MS" panose="020B0603020202020204" pitchFamily="34" charset="0"/>
              <a:ea typeface="Montserrat Medium"/>
              <a:cs typeface="Montserrat Medium"/>
              <a:sym typeface="Montserrat Medium"/>
            </a:endParaRPr>
          </a:p>
          <a:p>
            <a:pPr algn="just"/>
            <a:r>
              <a:rPr lang="it-IT" sz="3200" b="1" dirty="0">
                <a:solidFill>
                  <a:srgbClr val="FFFFFF"/>
                </a:solidFill>
                <a:latin typeface="Trebuchet MS" panose="020B0603020202020204" pitchFamily="34" charset="0"/>
                <a:ea typeface="Montserrat Medium"/>
                <a:cs typeface="Montserrat Medium"/>
                <a:sym typeface="Montserrat Medium"/>
              </a:rPr>
              <a:t>Banca d’Italia</a:t>
            </a:r>
          </a:p>
          <a:p>
            <a:pPr algn="just"/>
            <a:endParaRPr lang="it-IT" sz="3200" b="1" dirty="0">
              <a:solidFill>
                <a:srgbClr val="FFFFFF"/>
              </a:solidFill>
              <a:latin typeface="Trebuchet MS" panose="020B0603020202020204" pitchFamily="34" charset="0"/>
              <a:ea typeface="Montserrat Medium"/>
              <a:cs typeface="Montserrat Medium"/>
              <a:sym typeface="Montserrat Medium"/>
            </a:endParaRPr>
          </a:p>
          <a:p>
            <a:pPr marL="457200" indent="-457200" fontAlgn="base">
              <a:buFont typeface="Wingdings" panose="05000000000000000000" pitchFamily="2" charset="2"/>
              <a:buChar char="v"/>
            </a:pPr>
            <a:r>
              <a:rPr lang="it-IT" sz="3200" dirty="0">
                <a:solidFill>
                  <a:schemeClr val="bg1"/>
                </a:solidFill>
                <a:latin typeface="Trebuchet MS" panose="020B0603020202020204" pitchFamily="34" charset="0"/>
              </a:rPr>
              <a:t>Svolge funzioni volte ad assicurare stabilità monetaria e finanziaria; </a:t>
            </a:r>
          </a:p>
          <a:p>
            <a:pPr marL="457200" indent="-457200" fontAlgn="base">
              <a:buFont typeface="Wingdings" panose="05000000000000000000" pitchFamily="2" charset="2"/>
              <a:buChar char="v"/>
            </a:pPr>
            <a:r>
              <a:rPr lang="it-IT" sz="3200" dirty="0">
                <a:solidFill>
                  <a:schemeClr val="bg1"/>
                </a:solidFill>
                <a:latin typeface="Trebuchet MS" panose="020B0603020202020204" pitchFamily="34" charset="0"/>
              </a:rPr>
              <a:t>Garantisce uno sviluppo dell’economia duraturo;</a:t>
            </a:r>
          </a:p>
          <a:p>
            <a:pPr marL="457200" indent="-457200" fontAlgn="base">
              <a:buFont typeface="Wingdings" panose="05000000000000000000" pitchFamily="2" charset="2"/>
              <a:buChar char="v"/>
            </a:pPr>
            <a:r>
              <a:rPr lang="it-IT" sz="3200" dirty="0">
                <a:solidFill>
                  <a:schemeClr val="bg1"/>
                </a:solidFill>
                <a:latin typeface="Trebuchet MS" panose="020B0603020202020204" pitchFamily="34" charset="0"/>
              </a:rPr>
              <a:t>Ricopre il ruolo di autorità di vigilanza, con il compito di supervisione sui mercati.</a:t>
            </a:r>
          </a:p>
          <a:p>
            <a:pPr marL="457200" indent="-457200" algn="just">
              <a:buFont typeface="Wingdings" panose="05000000000000000000" pitchFamily="2" charset="2"/>
              <a:buChar char="v"/>
            </a:pPr>
            <a:endParaRPr lang="it-IT" sz="3200" b="1" dirty="0">
              <a:solidFill>
                <a:srgbClr val="FFFFFF"/>
              </a:solidFill>
              <a:latin typeface="Trebuchet MS" panose="020B0603020202020204" pitchFamily="34" charset="0"/>
              <a:ea typeface="Montserrat Medium"/>
              <a:cs typeface="Montserrat Medium"/>
              <a:sym typeface="Montserrat Medium"/>
            </a:endParaRPr>
          </a:p>
          <a:p>
            <a:pPr marL="457200" indent="-457200" algn="just">
              <a:buFont typeface="Wingdings" panose="05000000000000000000" pitchFamily="2" charset="2"/>
              <a:buChar char="v"/>
            </a:pPr>
            <a:endParaRPr lang="en-US" sz="3200" b="1" dirty="0">
              <a:solidFill>
                <a:srgbClr val="FFFFFF"/>
              </a:solidFill>
              <a:latin typeface="Trebuchet MS" panose="020B0603020202020204" pitchFamily="34" charset="0"/>
              <a:ea typeface="Montserrat Medium"/>
              <a:cs typeface="Montserrat Medium"/>
              <a:sym typeface="Montserrat Medium"/>
            </a:endParaRPr>
          </a:p>
        </p:txBody>
      </p:sp>
      <p:sp>
        <p:nvSpPr>
          <p:cNvPr id="5" name="TextBox 5">
            <a:extLst>
              <a:ext uri="{FF2B5EF4-FFF2-40B4-BE49-F238E27FC236}">
                <a16:creationId xmlns:a16="http://schemas.microsoft.com/office/drawing/2014/main" id="{5CCC21CC-1439-0B7E-CFA8-DEDAC08AB117}"/>
              </a:ext>
            </a:extLst>
          </p:cNvPr>
          <p:cNvSpPr txBox="1"/>
          <p:nvPr/>
        </p:nvSpPr>
        <p:spPr>
          <a:xfrm>
            <a:off x="1066800" y="342900"/>
            <a:ext cx="14935200" cy="1506566"/>
          </a:xfrm>
          <a:prstGeom prst="rect">
            <a:avLst/>
          </a:prstGeom>
        </p:spPr>
        <p:txBody>
          <a:bodyPr wrap="square" lIns="0" tIns="0" rIns="0" bIns="0" rtlCol="0" anchor="t">
            <a:spAutoFit/>
          </a:bodyPr>
          <a:lstStyle/>
          <a:p>
            <a:pPr marL="0" lvl="0" indent="0" algn="ctr">
              <a:lnSpc>
                <a:spcPts val="5700"/>
              </a:lnSpc>
              <a:spcBef>
                <a:spcPct val="0"/>
              </a:spcBef>
            </a:pPr>
            <a:endParaRPr lang="it-IT" sz="6600" b="1" dirty="0">
              <a:solidFill>
                <a:srgbClr val="FFFFFF"/>
              </a:solidFill>
              <a:latin typeface="Agrandir Bold"/>
              <a:ea typeface="Agrandir Bold"/>
              <a:cs typeface="Agrandir Bold"/>
              <a:sym typeface="Agrandir Bold"/>
            </a:endParaRPr>
          </a:p>
          <a:p>
            <a:pPr marL="0" lvl="0" indent="0" algn="ctr">
              <a:lnSpc>
                <a:spcPts val="5700"/>
              </a:lnSpc>
              <a:spcBef>
                <a:spcPct val="0"/>
              </a:spcBef>
            </a:pPr>
            <a:r>
              <a:rPr lang="it-IT" sz="6600" b="1" dirty="0">
                <a:solidFill>
                  <a:srgbClr val="FFFFFF"/>
                </a:solidFill>
                <a:latin typeface="Agrandir Bold"/>
                <a:ea typeface="Agrandir Bold"/>
                <a:cs typeface="Agrandir Bold"/>
                <a:sym typeface="Agrandir Bold"/>
              </a:rPr>
              <a:t>Autorità di Vigilanza</a:t>
            </a:r>
          </a:p>
        </p:txBody>
      </p:sp>
    </p:spTree>
    <p:extLst>
      <p:ext uri="{BB962C8B-B14F-4D97-AF65-F5344CB8AC3E}">
        <p14:creationId xmlns:p14="http://schemas.microsoft.com/office/powerpoint/2010/main" val="1273829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p:cNvSpPr txBox="1"/>
          <p:nvPr/>
        </p:nvSpPr>
        <p:spPr>
          <a:xfrm>
            <a:off x="1064419" y="1340665"/>
            <a:ext cx="16159162" cy="822276"/>
          </a:xfrm>
          <a:prstGeom prst="rect">
            <a:avLst/>
          </a:prstGeom>
        </p:spPr>
        <p:txBody>
          <a:bodyPr lIns="0" tIns="0" rIns="0" bIns="0" rtlCol="0" anchor="t">
            <a:spAutoFit/>
          </a:bodyPr>
          <a:lstStyle/>
          <a:p>
            <a:pPr algn="ctr">
              <a:lnSpc>
                <a:spcPts val="6372"/>
              </a:lnSpc>
            </a:pPr>
            <a:r>
              <a:rPr lang="en-US" sz="6000" b="1" spc="-252" dirty="0">
                <a:solidFill>
                  <a:srgbClr val="60AA82"/>
                </a:solidFill>
                <a:latin typeface="Agrandir Medium"/>
                <a:ea typeface="Agrandir Medium"/>
                <a:cs typeface="Agrandir Medium"/>
                <a:sym typeface="Agrandir Medium"/>
              </a:rPr>
              <a:t>Quali sono </a:t>
            </a:r>
            <a:r>
              <a:rPr lang="en-US" sz="6000" b="1" spc="-252" dirty="0" err="1">
                <a:solidFill>
                  <a:srgbClr val="60AA82"/>
                </a:solidFill>
                <a:latin typeface="Agrandir Medium"/>
                <a:ea typeface="Agrandir Medium"/>
                <a:cs typeface="Agrandir Medium"/>
                <a:sym typeface="Agrandir Medium"/>
              </a:rPr>
              <a:t>i</a:t>
            </a:r>
            <a:r>
              <a:rPr lang="en-US" sz="6000" b="1" spc="-252" dirty="0">
                <a:solidFill>
                  <a:srgbClr val="60AA82"/>
                </a:solidFill>
                <a:latin typeface="Agrandir Medium"/>
                <a:ea typeface="Agrandir Medium"/>
                <a:cs typeface="Agrandir Medium"/>
                <a:sym typeface="Agrandir Medium"/>
              </a:rPr>
              <a:t> principali strumenti finanziari?</a:t>
            </a:r>
          </a:p>
        </p:txBody>
      </p:sp>
      <p:grpSp>
        <p:nvGrpSpPr>
          <p:cNvPr id="4" name="Group 4"/>
          <p:cNvGrpSpPr/>
          <p:nvPr/>
        </p:nvGrpSpPr>
        <p:grpSpPr>
          <a:xfrm>
            <a:off x="1100138" y="2716984"/>
            <a:ext cx="7920266" cy="2991887"/>
            <a:chOff x="0" y="0"/>
            <a:chExt cx="2263664" cy="855101"/>
          </a:xfrm>
        </p:grpSpPr>
        <p:sp>
          <p:nvSpPr>
            <p:cNvPr id="5" name="Freeform 5"/>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txBody>
            <a:bodyPr/>
            <a:lstStyle/>
            <a:p>
              <a:endParaRPr lang="it-IT"/>
            </a:p>
          </p:txBody>
        </p:sp>
        <p:sp>
          <p:nvSpPr>
            <p:cNvPr id="6" name="TextBox 6"/>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7" name="Group 7"/>
          <p:cNvGrpSpPr/>
          <p:nvPr/>
        </p:nvGrpSpPr>
        <p:grpSpPr>
          <a:xfrm>
            <a:off x="9267596" y="2716984"/>
            <a:ext cx="7920266" cy="2991887"/>
            <a:chOff x="0" y="0"/>
            <a:chExt cx="2263664" cy="855101"/>
          </a:xfrm>
        </p:grpSpPr>
        <p:sp>
          <p:nvSpPr>
            <p:cNvPr id="8" name="Freeform 8"/>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txBody>
            <a:bodyPr/>
            <a:lstStyle/>
            <a:p>
              <a:endParaRPr lang="it-IT" dirty="0"/>
            </a:p>
          </p:txBody>
        </p:sp>
        <p:sp>
          <p:nvSpPr>
            <p:cNvPr id="9" name="TextBox 9"/>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0" name="Group 10"/>
          <p:cNvGrpSpPr/>
          <p:nvPr/>
        </p:nvGrpSpPr>
        <p:grpSpPr>
          <a:xfrm>
            <a:off x="1100138" y="5911395"/>
            <a:ext cx="7920266" cy="2991887"/>
            <a:chOff x="0" y="0"/>
            <a:chExt cx="2263664" cy="855101"/>
          </a:xfrm>
        </p:grpSpPr>
        <p:sp>
          <p:nvSpPr>
            <p:cNvPr id="11" name="Freeform 11"/>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txBody>
            <a:bodyPr/>
            <a:lstStyle/>
            <a:p>
              <a:endParaRPr lang="it-IT"/>
            </a:p>
          </p:txBody>
        </p:sp>
        <p:sp>
          <p:nvSpPr>
            <p:cNvPr id="12" name="TextBox 12"/>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3" name="Group 13"/>
          <p:cNvGrpSpPr/>
          <p:nvPr/>
        </p:nvGrpSpPr>
        <p:grpSpPr>
          <a:xfrm>
            <a:off x="9267596" y="5911395"/>
            <a:ext cx="7920266" cy="2991887"/>
            <a:chOff x="0" y="0"/>
            <a:chExt cx="2263664" cy="855101"/>
          </a:xfrm>
        </p:grpSpPr>
        <p:sp>
          <p:nvSpPr>
            <p:cNvPr id="14" name="Freeform 14"/>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txBody>
            <a:bodyPr/>
            <a:lstStyle/>
            <a:p>
              <a:endParaRPr lang="it-IT"/>
            </a:p>
          </p:txBody>
        </p:sp>
        <p:sp>
          <p:nvSpPr>
            <p:cNvPr id="15" name="TextBox 15"/>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sp>
        <p:nvSpPr>
          <p:cNvPr id="17" name="TextBox 17"/>
          <p:cNvSpPr txBox="1"/>
          <p:nvPr/>
        </p:nvSpPr>
        <p:spPr>
          <a:xfrm>
            <a:off x="1511783" y="3223012"/>
            <a:ext cx="7096975" cy="1577355"/>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en-US" sz="3800" b="1" dirty="0">
                <a:solidFill>
                  <a:srgbClr val="000000"/>
                </a:solidFill>
                <a:latin typeface="Agrandir Medium"/>
                <a:ea typeface="Agrandir Medium"/>
                <a:cs typeface="Agrandir Medium"/>
                <a:sym typeface="Agrandir Medium"/>
              </a:rPr>
              <a:t>Obbligazioni</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19" name="TextBox 19"/>
          <p:cNvSpPr txBox="1"/>
          <p:nvPr/>
        </p:nvSpPr>
        <p:spPr>
          <a:xfrm>
            <a:off x="9679242" y="3223012"/>
            <a:ext cx="7096975" cy="210314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algn="ctr">
              <a:lnSpc>
                <a:spcPts val="4066"/>
              </a:lnSpc>
              <a:spcBef>
                <a:spcPct val="0"/>
              </a:spcBef>
            </a:pPr>
            <a:r>
              <a:rPr lang="en-US" sz="3800" b="1" dirty="0">
                <a:solidFill>
                  <a:srgbClr val="000000"/>
                </a:solidFill>
                <a:latin typeface="Agrandir Medium"/>
                <a:ea typeface="Agrandir Medium"/>
                <a:cs typeface="Agrandir Medium"/>
                <a:sym typeface="Agrandir Medium"/>
              </a:rPr>
              <a:t>Azioni</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1" name="TextBox 21"/>
          <p:cNvSpPr txBox="1"/>
          <p:nvPr/>
        </p:nvSpPr>
        <p:spPr>
          <a:xfrm>
            <a:off x="9437700" y="6404943"/>
            <a:ext cx="7580058" cy="1577355"/>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en-US" sz="3800" b="1" dirty="0">
                <a:solidFill>
                  <a:srgbClr val="000000"/>
                </a:solidFill>
                <a:latin typeface="Agrandir Medium"/>
                <a:ea typeface="Agrandir Medium"/>
                <a:cs typeface="Agrandir Medium"/>
                <a:sym typeface="Agrandir Medium"/>
              </a:rPr>
              <a:t>Derivati</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p:cNvSpPr txBox="1"/>
          <p:nvPr/>
        </p:nvSpPr>
        <p:spPr>
          <a:xfrm>
            <a:off x="1511783" y="6404943"/>
            <a:ext cx="7096975" cy="1577355"/>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en-US" sz="3800" b="1" dirty="0">
                <a:solidFill>
                  <a:srgbClr val="000000"/>
                </a:solidFill>
                <a:latin typeface="Agrandir Medium"/>
                <a:ea typeface="Agrandir Medium"/>
                <a:cs typeface="Agrandir Medium"/>
                <a:sym typeface="Agrandir Medium"/>
              </a:rPr>
              <a:t>ETF</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EDB2F-6A71-23A1-FB6B-B42353C1D73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CA535F0-24BF-8C8C-A666-C036C1307586}"/>
              </a:ext>
            </a:extLst>
          </p:cNvPr>
          <p:cNvSpPr/>
          <p:nvPr/>
        </p:nvSpPr>
        <p:spPr>
          <a:xfrm>
            <a:off x="0" y="-190500"/>
            <a:ext cx="18288000" cy="11049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817B0B6D-730D-83A8-90A1-1BE2473DBD5F}"/>
              </a:ext>
            </a:extLst>
          </p:cNvPr>
          <p:cNvGrpSpPr/>
          <p:nvPr/>
        </p:nvGrpSpPr>
        <p:grpSpPr>
          <a:xfrm>
            <a:off x="-1035968" y="-812902"/>
            <a:ext cx="12717770" cy="11912803"/>
            <a:chOff x="0" y="0"/>
            <a:chExt cx="3349536" cy="3137528"/>
          </a:xfrm>
        </p:grpSpPr>
        <p:sp>
          <p:nvSpPr>
            <p:cNvPr id="4" name="Freeform 4">
              <a:extLst>
                <a:ext uri="{FF2B5EF4-FFF2-40B4-BE49-F238E27FC236}">
                  <a16:creationId xmlns:a16="http://schemas.microsoft.com/office/drawing/2014/main" id="{A08C1789-0ECE-520A-7263-6923B96BEA11}"/>
                </a:ext>
              </a:extLst>
            </p:cNvPr>
            <p:cNvSpPr/>
            <p:nvPr/>
          </p:nvSpPr>
          <p:spPr>
            <a:xfrm>
              <a:off x="0" y="0"/>
              <a:ext cx="3349536" cy="3137528"/>
            </a:xfrm>
            <a:custGeom>
              <a:avLst/>
              <a:gdLst/>
              <a:ahLst/>
              <a:cxnLst/>
              <a:rect l="l" t="t" r="r" b="b"/>
              <a:pathLst>
                <a:path w="3349536" h="3137528">
                  <a:moveTo>
                    <a:pt x="0" y="0"/>
                  </a:moveTo>
                  <a:lnTo>
                    <a:pt x="3349536" y="0"/>
                  </a:lnTo>
                  <a:lnTo>
                    <a:pt x="3349536" y="3137528"/>
                  </a:lnTo>
                  <a:lnTo>
                    <a:pt x="0" y="3137528"/>
                  </a:lnTo>
                  <a:close/>
                </a:path>
              </a:pathLst>
            </a:custGeom>
            <a:solidFill>
              <a:srgbClr val="60AA82"/>
            </a:solidFill>
          </p:spPr>
          <p:txBody>
            <a:bodyPr/>
            <a:lstStyle/>
            <a:p>
              <a:endParaRPr lang="it-IT"/>
            </a:p>
          </p:txBody>
        </p:sp>
        <p:sp>
          <p:nvSpPr>
            <p:cNvPr id="5" name="TextBox 5">
              <a:extLst>
                <a:ext uri="{FF2B5EF4-FFF2-40B4-BE49-F238E27FC236}">
                  <a16:creationId xmlns:a16="http://schemas.microsoft.com/office/drawing/2014/main" id="{D7695209-7F88-62D6-F12F-E30C8EF7821F}"/>
                </a:ext>
              </a:extLst>
            </p:cNvPr>
            <p:cNvSpPr txBox="1"/>
            <p:nvPr/>
          </p:nvSpPr>
          <p:spPr>
            <a:xfrm>
              <a:off x="0" y="38100"/>
              <a:ext cx="3349536" cy="3099428"/>
            </a:xfrm>
            <a:prstGeom prst="rect">
              <a:avLst/>
            </a:prstGeom>
          </p:spPr>
          <p:txBody>
            <a:bodyPr lIns="50800" tIns="50800" rIns="50800" bIns="50800" rtlCol="0" anchor="ctr"/>
            <a:lstStyle/>
            <a:p>
              <a:pPr algn="ctr">
                <a:lnSpc>
                  <a:spcPts val="2266"/>
                </a:lnSpc>
              </a:pPr>
              <a:endParaRPr/>
            </a:p>
          </p:txBody>
        </p:sp>
      </p:grpSp>
      <p:sp>
        <p:nvSpPr>
          <p:cNvPr id="6" name="Freeform 6">
            <a:extLst>
              <a:ext uri="{FF2B5EF4-FFF2-40B4-BE49-F238E27FC236}">
                <a16:creationId xmlns:a16="http://schemas.microsoft.com/office/drawing/2014/main" id="{D2605CB2-523F-8797-D687-1E934E3626B8}"/>
              </a:ext>
            </a:extLst>
          </p:cNvPr>
          <p:cNvSpPr/>
          <p:nvPr/>
        </p:nvSpPr>
        <p:spPr>
          <a:xfrm>
            <a:off x="13134006" y="2317525"/>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a:p>
        </p:txBody>
      </p:sp>
      <p:sp>
        <p:nvSpPr>
          <p:cNvPr id="7" name="TextBox 7">
            <a:extLst>
              <a:ext uri="{FF2B5EF4-FFF2-40B4-BE49-F238E27FC236}">
                <a16:creationId xmlns:a16="http://schemas.microsoft.com/office/drawing/2014/main" id="{3F7AB1F8-4D0D-310F-F5A1-4B902B633B15}"/>
              </a:ext>
            </a:extLst>
          </p:cNvPr>
          <p:cNvSpPr txBox="1"/>
          <p:nvPr/>
        </p:nvSpPr>
        <p:spPr>
          <a:xfrm>
            <a:off x="457200" y="342900"/>
            <a:ext cx="10493434" cy="1038746"/>
          </a:xfrm>
          <a:prstGeom prst="rect">
            <a:avLst/>
          </a:prstGeom>
        </p:spPr>
        <p:txBody>
          <a:bodyPr wrap="square" lIns="0" tIns="0" rIns="0" bIns="0" rtlCol="0" anchor="t">
            <a:spAutoFit/>
          </a:bodyPr>
          <a:lstStyle/>
          <a:p>
            <a:pPr marL="0" lvl="0" indent="0" algn="l">
              <a:lnSpc>
                <a:spcPts val="8136"/>
              </a:lnSpc>
            </a:pPr>
            <a:r>
              <a:rPr lang="en-US" sz="7200" b="1" spc="-252" dirty="0">
                <a:solidFill>
                  <a:srgbClr val="FFFFFF"/>
                </a:solidFill>
                <a:latin typeface="Agrandir Medium"/>
                <a:ea typeface="Agrandir Medium"/>
                <a:cs typeface="Agrandir Medium"/>
                <a:sym typeface="Agrandir Medium"/>
              </a:rPr>
              <a:t>Cos'è un'Obbligazione</a:t>
            </a:r>
          </a:p>
        </p:txBody>
      </p:sp>
      <p:sp>
        <p:nvSpPr>
          <p:cNvPr id="8" name="TextBox 8">
            <a:extLst>
              <a:ext uri="{FF2B5EF4-FFF2-40B4-BE49-F238E27FC236}">
                <a16:creationId xmlns:a16="http://schemas.microsoft.com/office/drawing/2014/main" id="{ED396B6D-5140-BE68-EB61-7E82D510E1A4}"/>
              </a:ext>
            </a:extLst>
          </p:cNvPr>
          <p:cNvSpPr txBox="1"/>
          <p:nvPr/>
        </p:nvSpPr>
        <p:spPr>
          <a:xfrm>
            <a:off x="457200" y="2392787"/>
            <a:ext cx="9601200" cy="8189293"/>
          </a:xfrm>
          <a:prstGeom prst="rect">
            <a:avLst/>
          </a:prstGeom>
        </p:spPr>
        <p:txBody>
          <a:bodyPr wrap="square" lIns="0" tIns="0" rIns="0" bIns="0" rtlCol="0" anchor="t">
            <a:spAutoFit/>
          </a:bodyPr>
          <a:lstStyle/>
          <a:p>
            <a:pPr marL="0" lvl="0" indent="0" algn="just">
              <a:spcBef>
                <a:spcPct val="0"/>
              </a:spcBef>
            </a:pPr>
            <a:r>
              <a:rPr lang="it-IT" sz="3200" u="none" spc="113" dirty="0">
                <a:solidFill>
                  <a:srgbClr val="FFFFFF"/>
                </a:solidFill>
                <a:latin typeface="Trebuchet MS" panose="020B0603020202020204" pitchFamily="34" charset="0"/>
                <a:ea typeface="Montserrat"/>
                <a:cs typeface="Montserrat"/>
                <a:sym typeface="Montserrat"/>
              </a:rPr>
              <a:t>Le obbligazioni (o bond) sono titoli di debito emessi da società o enti pubblici per finanziarsi, rappresentando prestiti concessi dagli investitori all'emittente.</a:t>
            </a:r>
            <a:endParaRPr lang="en-US" sz="3200" u="none" spc="113" dirty="0">
              <a:solidFill>
                <a:srgbClr val="FFFFFF"/>
              </a:solidFill>
              <a:latin typeface="Trebuchet MS" panose="020B0603020202020204" pitchFamily="34" charset="0"/>
              <a:ea typeface="Montserrat"/>
              <a:cs typeface="Montserrat"/>
              <a:sym typeface="Montserrat"/>
            </a:endParaRPr>
          </a:p>
          <a:p>
            <a:pPr marL="0" lvl="0" indent="0" algn="just">
              <a:spcBef>
                <a:spcPct val="0"/>
              </a:spcBef>
            </a:pPr>
            <a:endParaRPr lang="en-US" sz="3200" u="none" spc="113" dirty="0">
              <a:solidFill>
                <a:srgbClr val="FFFFFF"/>
              </a:solidFill>
              <a:latin typeface="Trebuchet MS" panose="020B0603020202020204" pitchFamily="34" charset="0"/>
              <a:ea typeface="Montserrat"/>
              <a:cs typeface="Montserrat"/>
              <a:sym typeface="Montserrat"/>
            </a:endParaRPr>
          </a:p>
          <a:p>
            <a:pPr marL="0" lvl="0" indent="0" algn="just">
              <a:spcBef>
                <a:spcPct val="0"/>
              </a:spcBef>
            </a:pPr>
            <a:r>
              <a:rPr lang="it-IT" sz="3200" u="none" spc="113" dirty="0">
                <a:solidFill>
                  <a:srgbClr val="FFFFFF"/>
                </a:solidFill>
                <a:latin typeface="Trebuchet MS" panose="020B0603020202020204" pitchFamily="34" charset="0"/>
                <a:ea typeface="Montserrat"/>
                <a:cs typeface="Montserrat"/>
                <a:sym typeface="Montserrat"/>
              </a:rPr>
              <a:t>Quando acquisti un'obbligazione stai facendo un prestito a chi l'ha emessa. </a:t>
            </a:r>
          </a:p>
          <a:p>
            <a:pPr marL="0" lvl="0" indent="0" algn="just">
              <a:spcBef>
                <a:spcPct val="0"/>
              </a:spcBef>
            </a:pPr>
            <a:r>
              <a:rPr lang="it-IT" sz="3200" u="none" spc="113" dirty="0">
                <a:solidFill>
                  <a:srgbClr val="FFFFFF"/>
                </a:solidFill>
                <a:latin typeface="Trebuchet MS" panose="020B0603020202020204" pitchFamily="34" charset="0"/>
                <a:ea typeface="Montserrat"/>
                <a:cs typeface="Montserrat"/>
                <a:sym typeface="Montserrat"/>
              </a:rPr>
              <a:t>L'emittente, ad esempio un'impresa o uno Stato, si impegna a restituirti una somma, il valore di rimborso, pari normalmente al valore nominale dell'obbligazione. </a:t>
            </a:r>
          </a:p>
          <a:p>
            <a:pPr marL="0" lvl="0" indent="0" algn="just">
              <a:spcBef>
                <a:spcPct val="0"/>
              </a:spcBef>
            </a:pPr>
            <a:r>
              <a:rPr lang="it-IT" sz="3200" u="none" spc="113" dirty="0">
                <a:solidFill>
                  <a:srgbClr val="FFFFFF"/>
                </a:solidFill>
                <a:latin typeface="Trebuchet MS" panose="020B0603020202020204" pitchFamily="34" charset="0"/>
                <a:ea typeface="Montserrat"/>
                <a:cs typeface="Montserrat"/>
                <a:sym typeface="Montserrat"/>
              </a:rPr>
              <a:t>La restituzione deve avvenire alla scadenza dell'obbligazione. </a:t>
            </a:r>
          </a:p>
          <a:p>
            <a:pPr marL="0" lvl="0" indent="0" algn="just">
              <a:spcBef>
                <a:spcPct val="0"/>
              </a:spcBef>
            </a:pPr>
            <a:r>
              <a:rPr lang="it-IT" sz="3200" u="none" spc="113" dirty="0">
                <a:solidFill>
                  <a:srgbClr val="FFFFFF"/>
                </a:solidFill>
                <a:latin typeface="Trebuchet MS" panose="020B0603020202020204" pitchFamily="34" charset="0"/>
                <a:ea typeface="Montserrat"/>
                <a:cs typeface="Montserrat"/>
                <a:sym typeface="Montserrat"/>
              </a:rPr>
              <a:t>Spesso l'emittente si impegna anche a pagare periodicamente un interesse sotto forma di cedola.</a:t>
            </a:r>
          </a:p>
          <a:p>
            <a:pPr marL="0" lvl="0" indent="0" algn="l">
              <a:lnSpc>
                <a:spcPts val="2564"/>
              </a:lnSpc>
              <a:spcBef>
                <a:spcPct val="0"/>
              </a:spcBef>
            </a:pPr>
            <a:endParaRPr lang="en-US" sz="1899" u="none" spc="113"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2595195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p:cNvSpPr txBox="1"/>
          <p:nvPr/>
        </p:nvSpPr>
        <p:spPr>
          <a:xfrm>
            <a:off x="914400" y="2192366"/>
            <a:ext cx="16078200" cy="6894195"/>
          </a:xfrm>
          <a:prstGeom prst="rect">
            <a:avLst/>
          </a:prstGeom>
        </p:spPr>
        <p:txBody>
          <a:bodyPr wrap="square" lIns="0" tIns="0" rIns="0" bIns="0" rtlCol="0" anchor="t">
            <a:spAutoFit/>
          </a:bodyPr>
          <a:lstStyle/>
          <a:p>
            <a:pPr marL="457200" indent="-457200" algn="just">
              <a:buFont typeface="Wingdings" panose="05000000000000000000" pitchFamily="2" charset="2"/>
              <a:buChar char="v"/>
            </a:pPr>
            <a:r>
              <a:rPr lang="it-IT" sz="3200" dirty="0">
                <a:solidFill>
                  <a:schemeClr val="bg1"/>
                </a:solidFill>
                <a:latin typeface="Trebuchet MS" panose="020B0603020202020204" pitchFamily="34" charset="0"/>
              </a:rPr>
              <a:t>In base al tipo di </a:t>
            </a:r>
            <a:r>
              <a:rPr lang="it-IT" sz="3200" b="1" dirty="0">
                <a:solidFill>
                  <a:schemeClr val="bg1"/>
                </a:solidFill>
                <a:latin typeface="Trebuchet MS" panose="020B0603020202020204" pitchFamily="34" charset="0"/>
              </a:rPr>
              <a:t>cedola</a:t>
            </a:r>
            <a:r>
              <a:rPr lang="it-IT" sz="3200" dirty="0">
                <a:solidFill>
                  <a:schemeClr val="bg1"/>
                </a:solidFill>
                <a:latin typeface="Trebuchet MS" panose="020B0603020202020204" pitchFamily="34" charset="0"/>
              </a:rPr>
              <a:t>, le obbligazioni possono essere:</a:t>
            </a:r>
          </a:p>
          <a:p>
            <a:pPr marL="457200" indent="-457200" algn="just">
              <a:buFont typeface="Wingdings" panose="05000000000000000000" pitchFamily="2" charset="2"/>
              <a:buChar char="v"/>
            </a:pPr>
            <a:endParaRPr lang="it-IT" sz="3200" dirty="0">
              <a:solidFill>
                <a:schemeClr val="bg1"/>
              </a:solidFill>
              <a:latin typeface="Trebuchet MS" panose="020B0603020202020204" pitchFamily="34" charset="0"/>
            </a:endParaRPr>
          </a:p>
          <a:p>
            <a:pPr marL="457200" indent="-457200" algn="just">
              <a:buFont typeface="Wingdings" panose="05000000000000000000" pitchFamily="2" charset="2"/>
              <a:buChar char="v"/>
            </a:pPr>
            <a:r>
              <a:rPr lang="it-IT" sz="3200" dirty="0">
                <a:solidFill>
                  <a:schemeClr val="bg1"/>
                </a:solidFill>
                <a:latin typeface="Trebuchet MS" panose="020B0603020202020204" pitchFamily="34" charset="0"/>
              </a:rPr>
              <a:t>a tasso fisso, quando pagano una cedola fissa;</a:t>
            </a:r>
          </a:p>
          <a:p>
            <a:pPr marL="457200" indent="-457200" algn="just">
              <a:buFont typeface="Wingdings" panose="05000000000000000000" pitchFamily="2" charset="2"/>
              <a:buChar char="v"/>
            </a:pPr>
            <a:r>
              <a:rPr lang="it-IT" sz="3200" dirty="0">
                <a:solidFill>
                  <a:schemeClr val="bg1"/>
                </a:solidFill>
                <a:latin typeface="Trebuchet MS" panose="020B0603020202020204" pitchFamily="34" charset="0"/>
              </a:rPr>
              <a:t>a tasso variabile, quando pagano una cedola variabile;</a:t>
            </a:r>
          </a:p>
          <a:p>
            <a:pPr marL="457200" indent="-457200" algn="just">
              <a:buFont typeface="Wingdings" panose="05000000000000000000" pitchFamily="2" charset="2"/>
              <a:buChar char="v"/>
            </a:pPr>
            <a:r>
              <a:rPr lang="it-IT" sz="3200" dirty="0">
                <a:solidFill>
                  <a:schemeClr val="bg1"/>
                </a:solidFill>
                <a:latin typeface="Trebuchet MS" panose="020B0603020202020204" pitchFamily="34" charset="0"/>
              </a:rPr>
              <a:t>indicizzate all'inflazione, quando la cedola aumenta all'aumentare del livello dei prezzi;</a:t>
            </a:r>
          </a:p>
          <a:p>
            <a:pPr marL="457200" indent="-457200" algn="just">
              <a:buFont typeface="Wingdings" panose="05000000000000000000" pitchFamily="2" charset="2"/>
              <a:buChar char="v"/>
            </a:pPr>
            <a:r>
              <a:rPr lang="it-IT" sz="3200" dirty="0">
                <a:solidFill>
                  <a:schemeClr val="bg1"/>
                </a:solidFill>
                <a:latin typeface="Trebuchet MS" panose="020B0603020202020204" pitchFamily="34" charset="0"/>
              </a:rPr>
              <a:t>zero coupon, quando non hanno cedola.</a:t>
            </a:r>
          </a:p>
          <a:p>
            <a:pPr marL="457200" indent="-457200" algn="just">
              <a:buFont typeface="Wingdings" panose="05000000000000000000" pitchFamily="2" charset="2"/>
              <a:buChar char="v"/>
            </a:pPr>
            <a:endParaRPr lang="it-IT" sz="3200" b="1" dirty="0">
              <a:solidFill>
                <a:schemeClr val="bg1"/>
              </a:solidFill>
              <a:latin typeface="Trebuchet MS" panose="020B0603020202020204" pitchFamily="34" charset="0"/>
              <a:ea typeface="Montserrat Medium"/>
              <a:cs typeface="Montserrat Medium"/>
              <a:sym typeface="Montserrat Medium"/>
            </a:endParaRPr>
          </a:p>
          <a:p>
            <a:pPr marL="457200" indent="-457200" algn="just">
              <a:buFont typeface="Wingdings" panose="05000000000000000000" pitchFamily="2" charset="2"/>
              <a:buChar char="v"/>
            </a:pPr>
            <a:r>
              <a:rPr lang="it-IT" sz="3200" b="1" dirty="0">
                <a:solidFill>
                  <a:srgbClr val="FFFFFF"/>
                </a:solidFill>
                <a:latin typeface="Trebuchet MS" panose="020B0603020202020204" pitchFamily="34" charset="0"/>
                <a:ea typeface="Montserrat Medium"/>
                <a:cs typeface="Montserrat Medium"/>
                <a:sym typeface="Montserrat Medium"/>
              </a:rPr>
              <a:t>In base alla durata, le obbligazioni sono considerate:</a:t>
            </a:r>
          </a:p>
          <a:p>
            <a:pPr marL="457200" indent="-457200" algn="just">
              <a:buFont typeface="Wingdings" panose="05000000000000000000" pitchFamily="2" charset="2"/>
              <a:buChar char="v"/>
            </a:pPr>
            <a:endParaRPr lang="it-IT" sz="3200" b="1" dirty="0">
              <a:solidFill>
                <a:srgbClr val="FFFFFF"/>
              </a:solidFill>
              <a:latin typeface="Trebuchet MS" panose="020B0603020202020204" pitchFamily="34" charset="0"/>
              <a:ea typeface="Montserrat Medium"/>
              <a:cs typeface="Montserrat Medium"/>
              <a:sym typeface="Montserrat Medium"/>
            </a:endParaRPr>
          </a:p>
          <a:p>
            <a:pPr marL="457200" indent="-457200" algn="just">
              <a:buFont typeface="Wingdings" panose="05000000000000000000" pitchFamily="2" charset="2"/>
              <a:buChar char="v"/>
            </a:pPr>
            <a:r>
              <a:rPr lang="it-IT" sz="3200" b="1" dirty="0">
                <a:solidFill>
                  <a:srgbClr val="FFFFFF"/>
                </a:solidFill>
                <a:latin typeface="Trebuchet MS" panose="020B0603020202020204" pitchFamily="34" charset="0"/>
                <a:ea typeface="Montserrat Medium"/>
                <a:cs typeface="Montserrat Medium"/>
                <a:sym typeface="Montserrat Medium"/>
              </a:rPr>
              <a:t>a breve termine, quando la scadenza è inferiore a uno/due anni;</a:t>
            </a:r>
          </a:p>
          <a:p>
            <a:pPr marL="457200" indent="-457200" algn="just">
              <a:buFont typeface="Wingdings" panose="05000000000000000000" pitchFamily="2" charset="2"/>
              <a:buChar char="v"/>
            </a:pPr>
            <a:r>
              <a:rPr lang="it-IT" sz="3200" b="1" dirty="0">
                <a:solidFill>
                  <a:srgbClr val="FFFFFF"/>
                </a:solidFill>
                <a:latin typeface="Trebuchet MS" panose="020B0603020202020204" pitchFamily="34" charset="0"/>
                <a:ea typeface="Montserrat Medium"/>
                <a:cs typeface="Montserrat Medium"/>
                <a:sym typeface="Montserrat Medium"/>
              </a:rPr>
              <a:t>a medio termine, quando la scadenza è superiore a uno/due anni ma inferiore a cinque/dieci anni;</a:t>
            </a:r>
          </a:p>
          <a:p>
            <a:pPr marL="457200" indent="-457200" algn="just">
              <a:buFont typeface="Wingdings" panose="05000000000000000000" pitchFamily="2" charset="2"/>
              <a:buChar char="v"/>
            </a:pPr>
            <a:r>
              <a:rPr lang="it-IT" sz="3200" b="1" dirty="0">
                <a:solidFill>
                  <a:srgbClr val="FFFFFF"/>
                </a:solidFill>
                <a:latin typeface="Trebuchet MS" panose="020B0603020202020204" pitchFamily="34" charset="0"/>
                <a:ea typeface="Montserrat Medium"/>
                <a:cs typeface="Montserrat Medium"/>
                <a:sym typeface="Montserrat Medium"/>
              </a:rPr>
              <a:t>a lungo termine, quando la scadenza è dai cinque/dieci anni e oltre.</a:t>
            </a:r>
            <a:endParaRPr lang="en-US" sz="3200" b="1" dirty="0">
              <a:solidFill>
                <a:srgbClr val="FFFFFF"/>
              </a:solidFill>
              <a:latin typeface="Trebuchet MS" panose="020B0603020202020204" pitchFamily="34" charset="0"/>
              <a:ea typeface="Montserrat Medium"/>
              <a:cs typeface="Montserrat Medium"/>
              <a:sym typeface="Montserrat Medium"/>
            </a:endParaRPr>
          </a:p>
        </p:txBody>
      </p:sp>
      <p:sp>
        <p:nvSpPr>
          <p:cNvPr id="5" name="TextBox 5"/>
          <p:cNvSpPr txBox="1"/>
          <p:nvPr/>
        </p:nvSpPr>
        <p:spPr>
          <a:xfrm>
            <a:off x="1066800" y="342900"/>
            <a:ext cx="14935200" cy="1506566"/>
          </a:xfrm>
          <a:prstGeom prst="rect">
            <a:avLst/>
          </a:prstGeom>
        </p:spPr>
        <p:txBody>
          <a:bodyPr wrap="square" lIns="0" tIns="0" rIns="0" bIns="0" rtlCol="0" anchor="t">
            <a:spAutoFit/>
          </a:bodyPr>
          <a:lstStyle/>
          <a:p>
            <a:pPr marL="0" lvl="0" indent="0" algn="ctr">
              <a:lnSpc>
                <a:spcPts val="5700"/>
              </a:lnSpc>
              <a:spcBef>
                <a:spcPct val="0"/>
              </a:spcBef>
            </a:pPr>
            <a:endParaRPr lang="it-IT" sz="6600" b="1" dirty="0">
              <a:solidFill>
                <a:srgbClr val="FFFFFF"/>
              </a:solidFill>
              <a:latin typeface="Agrandir Bold"/>
              <a:ea typeface="Agrandir Bold"/>
              <a:cs typeface="Agrandir Bold"/>
              <a:sym typeface="Agrandir Bold"/>
            </a:endParaRPr>
          </a:p>
          <a:p>
            <a:pPr marL="0" lvl="0" indent="0" algn="ctr">
              <a:lnSpc>
                <a:spcPts val="5700"/>
              </a:lnSpc>
              <a:spcBef>
                <a:spcPct val="0"/>
              </a:spcBef>
            </a:pPr>
            <a:r>
              <a:rPr lang="it-IT" sz="6600" b="1" dirty="0">
                <a:solidFill>
                  <a:srgbClr val="FFFFFF"/>
                </a:solidFill>
                <a:latin typeface="Agrandir Bold"/>
                <a:ea typeface="Agrandir Bold"/>
                <a:cs typeface="Agrandir Bold"/>
                <a:sym typeface="Agrandir Bold"/>
              </a:rPr>
              <a:t>Diversi tipi di obbligazioni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9BE7E-4248-A758-9F14-0D163DFC8A4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96A3C2A-B503-5A63-1BE2-03C619A04A1C}"/>
              </a:ext>
            </a:extLst>
          </p:cNvPr>
          <p:cNvSpPr txBox="1"/>
          <p:nvPr/>
        </p:nvSpPr>
        <p:spPr>
          <a:xfrm>
            <a:off x="457200" y="647700"/>
            <a:ext cx="16516914" cy="2077492"/>
          </a:xfrm>
          <a:prstGeom prst="rect">
            <a:avLst/>
          </a:prstGeom>
        </p:spPr>
        <p:txBody>
          <a:bodyPr wrap="square" lIns="0" tIns="0" rIns="0" bIns="0" rtlCol="0" anchor="t">
            <a:spAutoFit/>
          </a:bodyPr>
          <a:lstStyle/>
          <a:p>
            <a:pPr marL="0" marR="0" lvl="0" indent="0" algn="l" defTabSz="914400" rtl="0" eaLnBrk="1" fontAlgn="auto" latinLnBrk="0" hangingPunct="1">
              <a:lnSpc>
                <a:spcPts val="8136"/>
              </a:lnSpc>
              <a:spcBef>
                <a:spcPts val="0"/>
              </a:spcBef>
              <a:spcAft>
                <a:spcPts val="0"/>
              </a:spcAft>
              <a:buClrTx/>
              <a:buSzTx/>
              <a:buFontTx/>
              <a:buNone/>
              <a:tabLst/>
              <a:defRPr/>
            </a:pPr>
            <a:r>
              <a:rPr kumimoji="0" lang="it-IT" sz="7200" b="1" i="0" u="none" strike="noStrike" kern="1200" cap="none" spc="-252" normalizeH="0" baseline="0" noProof="0" dirty="0">
                <a:ln>
                  <a:noFill/>
                </a:ln>
                <a:solidFill>
                  <a:srgbClr val="000000"/>
                </a:solidFill>
                <a:effectLst/>
                <a:uLnTx/>
                <a:uFillTx/>
                <a:latin typeface="Agrandir Medium"/>
                <a:ea typeface="Agrandir Medium"/>
                <a:cs typeface="Agrandir Medium"/>
                <a:sym typeface="Agrandir Medium"/>
              </a:rPr>
              <a:t>Perché il valore di mercato di un'obbligazione cambia nel tempo?</a:t>
            </a:r>
            <a:endParaRPr kumimoji="0" lang="en-US" sz="7200" b="1" i="0" u="none" strike="noStrike" kern="1200" cap="none" spc="-252" normalizeH="0" baseline="0" noProof="0" dirty="0">
              <a:ln>
                <a:noFill/>
              </a:ln>
              <a:solidFill>
                <a:srgbClr val="000000"/>
              </a:solidFill>
              <a:effectLst/>
              <a:uLnTx/>
              <a:uFillTx/>
              <a:latin typeface="Agrandir Medium"/>
              <a:ea typeface="Agrandir Medium"/>
              <a:cs typeface="Agrandir Medium"/>
              <a:sym typeface="Agrandir Medium"/>
            </a:endParaRPr>
          </a:p>
        </p:txBody>
      </p:sp>
      <p:sp>
        <p:nvSpPr>
          <p:cNvPr id="5" name="TextBox 5">
            <a:extLst>
              <a:ext uri="{FF2B5EF4-FFF2-40B4-BE49-F238E27FC236}">
                <a16:creationId xmlns:a16="http://schemas.microsoft.com/office/drawing/2014/main" id="{6A74A2BC-DF6C-6FBD-5079-FDAA3E27ED19}"/>
              </a:ext>
            </a:extLst>
          </p:cNvPr>
          <p:cNvSpPr txBox="1"/>
          <p:nvPr/>
        </p:nvSpPr>
        <p:spPr>
          <a:xfrm>
            <a:off x="381000" y="3009900"/>
            <a:ext cx="17449800" cy="7566430"/>
          </a:xfrm>
          <a:prstGeom prst="rect">
            <a:avLst/>
          </a:prstGeom>
        </p:spPr>
        <p:txBody>
          <a:bodyPr wrap="square" lIns="0" tIns="0" rIns="0" bIns="0" rtlCol="0" anchor="t">
            <a:spAutoFit/>
          </a:bodyPr>
          <a:lstStyle/>
          <a:p>
            <a:r>
              <a:rPr lang="it-IT" sz="2800" dirty="0">
                <a:latin typeface="Trebuchet MS" panose="020B0603020202020204" pitchFamily="34" charset="0"/>
              </a:rPr>
              <a:t>Il prezzo di un'obbligazione può cambiare perché cambiano ogni giorno i </a:t>
            </a:r>
            <a:r>
              <a:rPr lang="it-IT" sz="2800" b="1" dirty="0">
                <a:latin typeface="Trebuchet MS" panose="020B0603020202020204" pitchFamily="34" charset="0"/>
              </a:rPr>
              <a:t>tassi di interesse</a:t>
            </a:r>
            <a:r>
              <a:rPr lang="it-IT" sz="2800" dirty="0">
                <a:latin typeface="Trebuchet MS" panose="020B0603020202020204" pitchFamily="34" charset="0"/>
              </a:rPr>
              <a:t>. </a:t>
            </a:r>
          </a:p>
          <a:p>
            <a:r>
              <a:rPr lang="it-IT" sz="2800" dirty="0">
                <a:latin typeface="Trebuchet MS" panose="020B0603020202020204" pitchFamily="34" charset="0"/>
              </a:rPr>
              <a:t>La relazione tra prezzo e tasso è inversa: se il tasso sale, il prezzo dell'obbligazione scende; se il tasso scende, il prezzo dell'obbligazione sale. Perché?</a:t>
            </a:r>
          </a:p>
          <a:p>
            <a:r>
              <a:rPr lang="it-IT" sz="2800" dirty="0">
                <a:latin typeface="Trebuchet MS" panose="020B0603020202020204" pitchFamily="34" charset="0"/>
              </a:rPr>
              <a:t>Ipotizza di aver comprato un'obbligazione a tasso fisso: l'hai pagata 100 euro e ha un tasso di interesse annuo del 4 per cento (ricevi 4 euro all'anno). </a:t>
            </a:r>
          </a:p>
          <a:p>
            <a:r>
              <a:rPr lang="it-IT" sz="2800" dirty="0">
                <a:latin typeface="Trebuchet MS" panose="020B0603020202020204" pitchFamily="34" charset="0"/>
              </a:rPr>
              <a:t>Nel frattempo,</a:t>
            </a:r>
            <a:r>
              <a:rPr lang="it-IT" sz="2800" b="1" dirty="0">
                <a:latin typeface="Trebuchet MS" panose="020B0603020202020204" pitchFamily="34" charset="0"/>
              </a:rPr>
              <a:t> i tassi di interesse salgono</a:t>
            </a:r>
            <a:r>
              <a:rPr lang="it-IT" sz="2800" dirty="0">
                <a:latin typeface="Trebuchet MS" panose="020B0603020202020204" pitchFamily="34" charset="0"/>
              </a:rPr>
              <a:t>: nuove obbligazioni simili alla tua vengono emesse, ma con un tasso di interesse superiore, poniamo il 6 per cento (chi le compra riceve 6 euro all'anno). </a:t>
            </a:r>
          </a:p>
          <a:p>
            <a:r>
              <a:rPr lang="it-IT" sz="2800" dirty="0">
                <a:latin typeface="Trebuchet MS" panose="020B0603020202020204" pitchFamily="34" charset="0"/>
              </a:rPr>
              <a:t>La tua obbligazione rende meno, quindi è meno attraente per gli investitori. </a:t>
            </a:r>
          </a:p>
          <a:p>
            <a:r>
              <a:rPr lang="it-IT" sz="2800" dirty="0">
                <a:latin typeface="Trebuchet MS" panose="020B0603020202020204" pitchFamily="34" charset="0"/>
              </a:rPr>
              <a:t>Affinché torni attraente, deve rendere di più. Come? </a:t>
            </a:r>
          </a:p>
          <a:p>
            <a:r>
              <a:rPr lang="it-IT" sz="2800" b="1" dirty="0">
                <a:latin typeface="Trebuchet MS" panose="020B0603020202020204" pitchFamily="34" charset="0"/>
              </a:rPr>
              <a:t>Il prezzo scende sotto i 100 euro</a:t>
            </a:r>
            <a:r>
              <a:rPr lang="it-IT" sz="2800" dirty="0">
                <a:latin typeface="Trebuchet MS" panose="020B0603020202020204" pitchFamily="34" charset="0"/>
              </a:rPr>
              <a:t>: la differenza compensa la cedola più bassa rispetto al tasso corrente di mercato.</a:t>
            </a:r>
          </a:p>
          <a:p>
            <a:r>
              <a:rPr lang="it-IT" sz="2800" dirty="0">
                <a:latin typeface="Trebuchet MS" panose="020B0603020202020204" pitchFamily="34" charset="0"/>
              </a:rPr>
              <a:t>E se invece </a:t>
            </a:r>
            <a:r>
              <a:rPr lang="it-IT" sz="2800" b="1" dirty="0">
                <a:latin typeface="Trebuchet MS" panose="020B0603020202020204" pitchFamily="34" charset="0"/>
              </a:rPr>
              <a:t>i tassi di interesse scendono</a:t>
            </a:r>
            <a:r>
              <a:rPr lang="it-IT" sz="2800" dirty="0">
                <a:latin typeface="Trebuchet MS" panose="020B0603020202020204" pitchFamily="34" charset="0"/>
              </a:rPr>
              <a:t>, anziché salire? Poniamo che il tasso di interesse delle nuove obbligazioni come la tua sia il 2 per cento (chi le compra riceve 2 euro all'anno). La tua obbligazione rende di più (4 euro all'anno), quindi è più attraente. </a:t>
            </a:r>
          </a:p>
          <a:p>
            <a:r>
              <a:rPr lang="it-IT" sz="2800" dirty="0">
                <a:latin typeface="Trebuchet MS" panose="020B0603020202020204" pitchFamily="34" charset="0"/>
              </a:rPr>
              <a:t>Gli investitori sono disposti a pagare di più per comprarla, quindi il </a:t>
            </a:r>
            <a:r>
              <a:rPr lang="it-IT" sz="2800" b="1" dirty="0">
                <a:latin typeface="Trebuchet MS" panose="020B0603020202020204" pitchFamily="34" charset="0"/>
              </a:rPr>
              <a:t>prezzo sale</a:t>
            </a:r>
            <a:r>
              <a:rPr lang="it-IT" sz="2800" dirty="0">
                <a:latin typeface="Trebuchet MS" panose="020B0603020202020204" pitchFamily="34" charset="0"/>
              </a:rPr>
              <a:t>.</a:t>
            </a:r>
          </a:p>
          <a:p>
            <a:pPr lvl="0" algn="just">
              <a:spcBef>
                <a:spcPct val="0"/>
              </a:spcBef>
              <a:defRPr/>
            </a:pPr>
            <a:endParaRPr lang="it-IT" sz="2800" spc="113" dirty="0">
              <a:solidFill>
                <a:srgbClr val="000000"/>
              </a:solidFill>
              <a:latin typeface="Trebuchet MS" panose="020B0603020202020204" pitchFamily="34" charset="0"/>
              <a:ea typeface="Montserrat"/>
              <a:cs typeface="Montserrat"/>
              <a:sym typeface="Montserrat"/>
            </a:endParaRPr>
          </a:p>
          <a:p>
            <a:pPr marL="0" marR="0" lvl="0" indent="0" algn="l" defTabSz="914400" rtl="0" eaLnBrk="1" fontAlgn="auto" latinLnBrk="0" hangingPunct="1">
              <a:lnSpc>
                <a:spcPts val="2564"/>
              </a:lnSpc>
              <a:spcBef>
                <a:spcPct val="0"/>
              </a:spcBef>
              <a:spcAft>
                <a:spcPts val="0"/>
              </a:spcAft>
              <a:buClrTx/>
              <a:buSzTx/>
              <a:buFontTx/>
              <a:buNone/>
              <a:tabLst/>
              <a:defRPr/>
            </a:pPr>
            <a:endParaRPr kumimoji="0" lang="en-US" sz="2800" b="0" i="0" u="none" strike="noStrike" kern="1200" cap="none" spc="113" normalizeH="0" baseline="0" noProof="0" dirty="0">
              <a:ln>
                <a:noFill/>
              </a:ln>
              <a:solidFill>
                <a:srgbClr val="000000"/>
              </a:solidFill>
              <a:effectLst/>
              <a:uLnTx/>
              <a:uFillTx/>
              <a:latin typeface="Montserrat"/>
              <a:ea typeface="Montserrat"/>
              <a:cs typeface="Montserrat"/>
              <a:sym typeface="Montserrat"/>
            </a:endParaRPr>
          </a:p>
          <a:p>
            <a:pPr marL="0" marR="0" lvl="0" indent="0" algn="l" defTabSz="914400" rtl="0" eaLnBrk="1" fontAlgn="auto" latinLnBrk="0" hangingPunct="1">
              <a:lnSpc>
                <a:spcPts val="2564"/>
              </a:lnSpc>
              <a:spcBef>
                <a:spcPct val="0"/>
              </a:spcBef>
              <a:spcAft>
                <a:spcPts val="0"/>
              </a:spcAft>
              <a:buClrTx/>
              <a:buSzTx/>
              <a:buFontTx/>
              <a:buNone/>
              <a:tabLst/>
              <a:defRPr/>
            </a:pPr>
            <a:r>
              <a:rPr kumimoji="0" lang="en-US" sz="2800" b="0" i="0" u="none" strike="noStrike" kern="1200" cap="none" spc="113" normalizeH="0" baseline="0" noProof="0" dirty="0">
                <a:ln>
                  <a:noFill/>
                </a:ln>
                <a:solidFill>
                  <a:srgbClr val="000000"/>
                </a:solidFill>
                <a:effectLst/>
                <a:uLnTx/>
                <a:uFillTx/>
                <a:latin typeface="Montserrat"/>
                <a:ea typeface="Montserrat"/>
                <a:cs typeface="Montserrat"/>
                <a:sym typeface="Montserrat"/>
              </a:rPr>
              <a:t>.</a:t>
            </a:r>
          </a:p>
        </p:txBody>
      </p:sp>
    </p:spTree>
    <p:extLst>
      <p:ext uri="{BB962C8B-B14F-4D97-AF65-F5344CB8AC3E}">
        <p14:creationId xmlns:p14="http://schemas.microsoft.com/office/powerpoint/2010/main" val="145292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8EBD5-8EA0-5EB0-031A-5C99AB93520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0822EAE-2A24-4377-7351-E7BD21A75358}"/>
              </a:ext>
            </a:extLst>
          </p:cNvPr>
          <p:cNvSpPr/>
          <p:nvPr/>
        </p:nvSpPr>
        <p:spPr>
          <a:xfrm>
            <a:off x="0" y="-190500"/>
            <a:ext cx="18288000" cy="11049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4303FF00-5A18-F056-BEF9-51BEB20194F8}"/>
              </a:ext>
            </a:extLst>
          </p:cNvPr>
          <p:cNvGrpSpPr/>
          <p:nvPr/>
        </p:nvGrpSpPr>
        <p:grpSpPr>
          <a:xfrm>
            <a:off x="-1035968" y="-812902"/>
            <a:ext cx="12717770" cy="11912803"/>
            <a:chOff x="0" y="0"/>
            <a:chExt cx="3349536" cy="3137528"/>
          </a:xfrm>
        </p:grpSpPr>
        <p:sp>
          <p:nvSpPr>
            <p:cNvPr id="4" name="Freeform 4">
              <a:extLst>
                <a:ext uri="{FF2B5EF4-FFF2-40B4-BE49-F238E27FC236}">
                  <a16:creationId xmlns:a16="http://schemas.microsoft.com/office/drawing/2014/main" id="{820CAD5B-F1BF-2399-84BD-AB04EF8D6E03}"/>
                </a:ext>
              </a:extLst>
            </p:cNvPr>
            <p:cNvSpPr/>
            <p:nvPr/>
          </p:nvSpPr>
          <p:spPr>
            <a:xfrm>
              <a:off x="0" y="0"/>
              <a:ext cx="3349536" cy="3137528"/>
            </a:xfrm>
            <a:custGeom>
              <a:avLst/>
              <a:gdLst/>
              <a:ahLst/>
              <a:cxnLst/>
              <a:rect l="l" t="t" r="r" b="b"/>
              <a:pathLst>
                <a:path w="3349536" h="3137528">
                  <a:moveTo>
                    <a:pt x="0" y="0"/>
                  </a:moveTo>
                  <a:lnTo>
                    <a:pt x="3349536" y="0"/>
                  </a:lnTo>
                  <a:lnTo>
                    <a:pt x="3349536" y="3137528"/>
                  </a:lnTo>
                  <a:lnTo>
                    <a:pt x="0" y="3137528"/>
                  </a:lnTo>
                  <a:close/>
                </a:path>
              </a:pathLst>
            </a:custGeom>
            <a:solidFill>
              <a:srgbClr val="60AA82"/>
            </a:solidFill>
          </p:spPr>
          <p:txBody>
            <a:bodyPr/>
            <a:lstStyle/>
            <a:p>
              <a:endParaRPr lang="it-IT" dirty="0"/>
            </a:p>
          </p:txBody>
        </p:sp>
        <p:sp>
          <p:nvSpPr>
            <p:cNvPr id="5" name="TextBox 5">
              <a:extLst>
                <a:ext uri="{FF2B5EF4-FFF2-40B4-BE49-F238E27FC236}">
                  <a16:creationId xmlns:a16="http://schemas.microsoft.com/office/drawing/2014/main" id="{A625A20A-32C1-4C05-3A29-4B393BFD88BE}"/>
                </a:ext>
              </a:extLst>
            </p:cNvPr>
            <p:cNvSpPr txBox="1"/>
            <p:nvPr/>
          </p:nvSpPr>
          <p:spPr>
            <a:xfrm>
              <a:off x="0" y="38100"/>
              <a:ext cx="3349536" cy="3099428"/>
            </a:xfrm>
            <a:prstGeom prst="rect">
              <a:avLst/>
            </a:prstGeom>
          </p:spPr>
          <p:txBody>
            <a:bodyPr lIns="50800" tIns="50800" rIns="50800" bIns="50800" rtlCol="0" anchor="ctr"/>
            <a:lstStyle/>
            <a:p>
              <a:pPr algn="ctr">
                <a:lnSpc>
                  <a:spcPts val="2266"/>
                </a:lnSpc>
              </a:pPr>
              <a:endParaRPr/>
            </a:p>
          </p:txBody>
        </p:sp>
      </p:grpSp>
      <p:sp>
        <p:nvSpPr>
          <p:cNvPr id="6" name="Freeform 6">
            <a:extLst>
              <a:ext uri="{FF2B5EF4-FFF2-40B4-BE49-F238E27FC236}">
                <a16:creationId xmlns:a16="http://schemas.microsoft.com/office/drawing/2014/main" id="{1DC9AE21-ED2F-8ABB-E0DF-96A0F7E4168A}"/>
              </a:ext>
            </a:extLst>
          </p:cNvPr>
          <p:cNvSpPr/>
          <p:nvPr/>
        </p:nvSpPr>
        <p:spPr>
          <a:xfrm>
            <a:off x="13134006" y="2317525"/>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a:p>
        </p:txBody>
      </p:sp>
      <p:sp>
        <p:nvSpPr>
          <p:cNvPr id="8" name="TextBox 8">
            <a:extLst>
              <a:ext uri="{FF2B5EF4-FFF2-40B4-BE49-F238E27FC236}">
                <a16:creationId xmlns:a16="http://schemas.microsoft.com/office/drawing/2014/main" id="{57105AA0-27AC-9E73-324F-3623B951FD3D}"/>
              </a:ext>
            </a:extLst>
          </p:cNvPr>
          <p:cNvSpPr txBox="1"/>
          <p:nvPr/>
        </p:nvSpPr>
        <p:spPr>
          <a:xfrm>
            <a:off x="457200" y="2392787"/>
            <a:ext cx="9601200" cy="4170244"/>
          </a:xfrm>
          <a:prstGeom prst="rect">
            <a:avLst/>
          </a:prstGeom>
        </p:spPr>
        <p:txBody>
          <a:bodyPr wrap="square" lIns="0" tIns="0" rIns="0" bIns="0" rtlCol="0" anchor="t">
            <a:spAutoFit/>
          </a:bodyPr>
          <a:lstStyle/>
          <a:p>
            <a:pPr marL="0" lvl="0" indent="0" algn="l">
              <a:spcBef>
                <a:spcPct val="0"/>
              </a:spcBef>
            </a:pPr>
            <a:r>
              <a:rPr lang="it-IT" sz="3600" u="none" spc="113" dirty="0">
                <a:solidFill>
                  <a:srgbClr val="FFFFFF"/>
                </a:solidFill>
                <a:latin typeface="Trebuchet MS" panose="020B0603020202020204" pitchFamily="34" charset="0"/>
                <a:ea typeface="Montserrat"/>
                <a:cs typeface="Montserrat"/>
                <a:sym typeface="Montserrat"/>
              </a:rPr>
              <a:t>Se avessi 1.000€ cosa ne faresti?</a:t>
            </a:r>
          </a:p>
          <a:p>
            <a:pPr marL="0" lvl="0" indent="0" algn="l">
              <a:spcBef>
                <a:spcPct val="0"/>
              </a:spcBef>
            </a:pPr>
            <a:endParaRPr lang="it-IT" sz="3600" u="none" spc="113" dirty="0">
              <a:solidFill>
                <a:srgbClr val="FFFFFF"/>
              </a:solidFill>
              <a:latin typeface="Trebuchet MS" panose="020B0603020202020204" pitchFamily="34" charset="0"/>
              <a:ea typeface="Montserrat"/>
              <a:cs typeface="Montserrat"/>
              <a:sym typeface="Montserrat"/>
            </a:endParaRPr>
          </a:p>
          <a:p>
            <a:pPr marL="571500" lvl="0" indent="-571500" algn="l">
              <a:spcBef>
                <a:spcPct val="0"/>
              </a:spcBef>
              <a:buFont typeface="Wingdings" panose="05000000000000000000" pitchFamily="2" charset="2"/>
              <a:buChar char="v"/>
            </a:pPr>
            <a:r>
              <a:rPr lang="it-IT" sz="3600" u="none" spc="113" dirty="0">
                <a:solidFill>
                  <a:srgbClr val="FFFFFF"/>
                </a:solidFill>
                <a:latin typeface="Trebuchet MS" panose="020B0603020202020204" pitchFamily="34" charset="0"/>
                <a:ea typeface="Montserrat"/>
                <a:cs typeface="Montserrat"/>
                <a:sym typeface="Montserrat"/>
              </a:rPr>
              <a:t>Li spenderesti?</a:t>
            </a:r>
          </a:p>
          <a:p>
            <a:pPr marL="571500" lvl="0" indent="-571500" algn="l">
              <a:spcBef>
                <a:spcPct val="0"/>
              </a:spcBef>
              <a:buFont typeface="Wingdings" panose="05000000000000000000" pitchFamily="2" charset="2"/>
              <a:buChar char="v"/>
            </a:pPr>
            <a:endParaRPr lang="it-IT" sz="3600" u="none" spc="113" dirty="0">
              <a:solidFill>
                <a:srgbClr val="FFFFFF"/>
              </a:solidFill>
              <a:latin typeface="Trebuchet MS" panose="020B0603020202020204" pitchFamily="34" charset="0"/>
              <a:ea typeface="Montserrat"/>
              <a:cs typeface="Montserrat"/>
              <a:sym typeface="Montserrat"/>
            </a:endParaRPr>
          </a:p>
          <a:p>
            <a:pPr marL="571500" lvl="0" indent="-571500" algn="l">
              <a:spcBef>
                <a:spcPct val="0"/>
              </a:spcBef>
              <a:buFont typeface="Wingdings" panose="05000000000000000000" pitchFamily="2" charset="2"/>
              <a:buChar char="v"/>
            </a:pPr>
            <a:r>
              <a:rPr lang="it-IT" sz="3600" u="none" spc="113" dirty="0">
                <a:solidFill>
                  <a:srgbClr val="FFFFFF"/>
                </a:solidFill>
                <a:latin typeface="Trebuchet MS" panose="020B0603020202020204" pitchFamily="34" charset="0"/>
                <a:ea typeface="Montserrat"/>
                <a:cs typeface="Montserrat"/>
                <a:sym typeface="Montserrat"/>
              </a:rPr>
              <a:t>Li risparmieresti?</a:t>
            </a:r>
          </a:p>
          <a:p>
            <a:pPr marL="571500" lvl="0" indent="-571500" algn="l">
              <a:spcBef>
                <a:spcPct val="0"/>
              </a:spcBef>
              <a:buFont typeface="Wingdings" panose="05000000000000000000" pitchFamily="2" charset="2"/>
              <a:buChar char="v"/>
            </a:pPr>
            <a:endParaRPr lang="it-IT" sz="3600" u="none" spc="113" dirty="0">
              <a:solidFill>
                <a:srgbClr val="FFFFFF"/>
              </a:solidFill>
              <a:latin typeface="Trebuchet MS" panose="020B0603020202020204" pitchFamily="34" charset="0"/>
              <a:ea typeface="Montserrat"/>
              <a:cs typeface="Montserrat"/>
              <a:sym typeface="Montserrat"/>
            </a:endParaRPr>
          </a:p>
          <a:p>
            <a:pPr marL="571500" lvl="0" indent="-571500" algn="l">
              <a:spcBef>
                <a:spcPct val="0"/>
              </a:spcBef>
              <a:buFont typeface="Wingdings" panose="05000000000000000000" pitchFamily="2" charset="2"/>
              <a:buChar char="v"/>
            </a:pPr>
            <a:r>
              <a:rPr lang="it-IT" sz="3600" u="none" spc="113" dirty="0">
                <a:solidFill>
                  <a:srgbClr val="FFFFFF"/>
                </a:solidFill>
                <a:latin typeface="Trebuchet MS" panose="020B0603020202020204" pitchFamily="34" charset="0"/>
                <a:ea typeface="Montserrat"/>
                <a:cs typeface="Montserrat"/>
                <a:sym typeface="Montserrat"/>
              </a:rPr>
              <a:t> Li investiresti?</a:t>
            </a:r>
          </a:p>
          <a:p>
            <a:pPr marL="0" lvl="0" indent="0" algn="l">
              <a:spcBef>
                <a:spcPct val="0"/>
              </a:spcBef>
            </a:pPr>
            <a:endParaRPr lang="en-US" sz="1899" u="none" spc="113" dirty="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2804629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BC841-DAED-DD94-7287-02B488A230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E4D0746-1751-7D72-DDA7-9D688AB4914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a:extLst>
              <a:ext uri="{FF2B5EF4-FFF2-40B4-BE49-F238E27FC236}">
                <a16:creationId xmlns:a16="http://schemas.microsoft.com/office/drawing/2014/main" id="{02CADCF3-B930-C172-9325-C371671874BA}"/>
              </a:ext>
            </a:extLst>
          </p:cNvPr>
          <p:cNvSpPr txBox="1"/>
          <p:nvPr/>
        </p:nvSpPr>
        <p:spPr>
          <a:xfrm>
            <a:off x="914400" y="2649566"/>
            <a:ext cx="15849600" cy="7686591"/>
          </a:xfrm>
          <a:prstGeom prst="rect">
            <a:avLst/>
          </a:prstGeom>
        </p:spPr>
        <p:txBody>
          <a:bodyPr wrap="square" lIns="0" tIns="0" rIns="0" bIns="0" rtlCol="0" anchor="t">
            <a:spAutoFit/>
          </a:bodyPr>
          <a:lstStyle/>
          <a:p>
            <a:pPr algn="just"/>
            <a:r>
              <a:rPr lang="it-IT" sz="3400" dirty="0">
                <a:solidFill>
                  <a:schemeClr val="bg1"/>
                </a:solidFill>
                <a:latin typeface="Trebuchet MS" panose="020B0603020202020204" pitchFamily="34" charset="0"/>
              </a:rPr>
              <a:t>Un titolo di Stato è un'obbligazione emessa da uno Stato.</a:t>
            </a:r>
          </a:p>
          <a:p>
            <a:pPr algn="just"/>
            <a:endParaRPr lang="it-IT" sz="3400" dirty="0">
              <a:solidFill>
                <a:schemeClr val="bg1"/>
              </a:solidFill>
              <a:latin typeface="Trebuchet MS" panose="020B0603020202020204" pitchFamily="34" charset="0"/>
            </a:endParaRPr>
          </a:p>
          <a:p>
            <a:pPr algn="just"/>
            <a:r>
              <a:rPr lang="it-IT" sz="3400" dirty="0">
                <a:solidFill>
                  <a:schemeClr val="bg1"/>
                </a:solidFill>
                <a:latin typeface="Trebuchet MS" panose="020B0603020202020204" pitchFamily="34" charset="0"/>
              </a:rPr>
              <a:t>Perché lo Stato emette questi titoli? </a:t>
            </a:r>
          </a:p>
          <a:p>
            <a:pPr algn="just"/>
            <a:endParaRPr lang="it-IT" sz="3400" dirty="0">
              <a:solidFill>
                <a:schemeClr val="bg1"/>
              </a:solidFill>
              <a:latin typeface="Trebuchet MS" panose="020B0603020202020204" pitchFamily="34" charset="0"/>
            </a:endParaRPr>
          </a:p>
          <a:p>
            <a:pPr algn="just"/>
            <a:r>
              <a:rPr lang="it-IT" sz="3400" dirty="0">
                <a:solidFill>
                  <a:schemeClr val="bg1"/>
                </a:solidFill>
                <a:latin typeface="Trebuchet MS" panose="020B0603020202020204" pitchFamily="34" charset="0"/>
              </a:rPr>
              <a:t>Per finanziare il deficit pubblico, l'eccesso delle spese sulle entrate, rimborsare i titoli in scadenza. </a:t>
            </a:r>
          </a:p>
          <a:p>
            <a:pPr algn="just"/>
            <a:endParaRPr lang="it-IT" sz="3400" dirty="0">
              <a:solidFill>
                <a:schemeClr val="bg1"/>
              </a:solidFill>
              <a:latin typeface="Trebuchet MS" panose="020B0603020202020204" pitchFamily="34" charset="0"/>
            </a:endParaRPr>
          </a:p>
          <a:p>
            <a:pPr algn="just"/>
            <a:r>
              <a:rPr lang="it-IT" sz="3400" dirty="0">
                <a:solidFill>
                  <a:schemeClr val="bg1"/>
                </a:solidFill>
                <a:latin typeface="Trebuchet MS" panose="020B0603020202020204" pitchFamily="34" charset="0"/>
              </a:rPr>
              <a:t>I titoli di Stato hanno caratteristiche molto diverse a seconda:</a:t>
            </a:r>
          </a:p>
          <a:p>
            <a:pPr algn="just"/>
            <a:endParaRPr lang="it-IT" sz="3400" dirty="0">
              <a:solidFill>
                <a:schemeClr val="bg1"/>
              </a:solidFill>
              <a:latin typeface="Trebuchet MS" panose="020B0603020202020204" pitchFamily="34" charset="0"/>
            </a:endParaRPr>
          </a:p>
          <a:p>
            <a:pPr marL="457200" indent="-457200" algn="just">
              <a:buFont typeface="Wingdings" panose="05000000000000000000" pitchFamily="2" charset="2"/>
              <a:buChar char="v"/>
            </a:pPr>
            <a:r>
              <a:rPr lang="it-IT" sz="3400" dirty="0">
                <a:solidFill>
                  <a:schemeClr val="bg1"/>
                </a:solidFill>
                <a:latin typeface="Trebuchet MS" panose="020B0603020202020204" pitchFamily="34" charset="0"/>
              </a:rPr>
              <a:t>della scadenza;</a:t>
            </a:r>
          </a:p>
          <a:p>
            <a:pPr marL="457200" indent="-457200" algn="just">
              <a:buFont typeface="Wingdings" panose="05000000000000000000" pitchFamily="2" charset="2"/>
              <a:buChar char="v"/>
            </a:pPr>
            <a:r>
              <a:rPr lang="it-IT" sz="3400" dirty="0">
                <a:solidFill>
                  <a:schemeClr val="bg1"/>
                </a:solidFill>
                <a:latin typeface="Trebuchet MS" panose="020B0603020202020204" pitchFamily="34" charset="0"/>
              </a:rPr>
              <a:t>della presenza o meno di pagamenti periodici (cedole);</a:t>
            </a:r>
          </a:p>
          <a:p>
            <a:pPr marL="457200" indent="-457200" algn="just">
              <a:buFont typeface="Wingdings" panose="05000000000000000000" pitchFamily="2" charset="2"/>
              <a:buChar char="v"/>
            </a:pPr>
            <a:r>
              <a:rPr lang="it-IT" sz="3400" dirty="0">
                <a:solidFill>
                  <a:schemeClr val="bg1"/>
                </a:solidFill>
                <a:latin typeface="Trebuchet MS" panose="020B0603020202020204" pitchFamily="34" charset="0"/>
              </a:rPr>
              <a:t>del tipo di tasso (fisso o variabile).</a:t>
            </a:r>
          </a:p>
          <a:p>
            <a:pPr algn="just"/>
            <a:endParaRPr lang="it-IT" sz="3400" dirty="0">
              <a:solidFill>
                <a:schemeClr val="bg1"/>
              </a:solidFill>
              <a:latin typeface="Trebuchet MS" panose="020B0603020202020204" pitchFamily="34" charset="0"/>
            </a:endParaRPr>
          </a:p>
          <a:p>
            <a:pPr algn="just"/>
            <a:endParaRPr lang="it-IT" sz="3400" dirty="0">
              <a:solidFill>
                <a:schemeClr val="bg1"/>
              </a:solidFill>
              <a:latin typeface="Trebuchet MS" panose="020B0603020202020204" pitchFamily="34" charset="0"/>
            </a:endParaRPr>
          </a:p>
          <a:p>
            <a:pPr algn="ctr">
              <a:lnSpc>
                <a:spcPts val="3100"/>
              </a:lnSpc>
            </a:pPr>
            <a:endParaRPr lang="en-US" sz="2000" b="1" dirty="0">
              <a:solidFill>
                <a:srgbClr val="FFFFFF"/>
              </a:solidFill>
              <a:latin typeface="Montserrat Medium"/>
              <a:ea typeface="Montserrat Medium"/>
              <a:cs typeface="Montserrat Medium"/>
              <a:sym typeface="Montserrat Medium"/>
            </a:endParaRPr>
          </a:p>
        </p:txBody>
      </p:sp>
      <p:sp>
        <p:nvSpPr>
          <p:cNvPr id="5" name="TextBox 5">
            <a:extLst>
              <a:ext uri="{FF2B5EF4-FFF2-40B4-BE49-F238E27FC236}">
                <a16:creationId xmlns:a16="http://schemas.microsoft.com/office/drawing/2014/main" id="{ACC5AEB5-F3B0-C580-2D65-54068EBA7A0D}"/>
              </a:ext>
            </a:extLst>
          </p:cNvPr>
          <p:cNvSpPr txBox="1"/>
          <p:nvPr/>
        </p:nvSpPr>
        <p:spPr>
          <a:xfrm>
            <a:off x="1295400" y="571500"/>
            <a:ext cx="14706600" cy="1506566"/>
          </a:xfrm>
          <a:prstGeom prst="rect">
            <a:avLst/>
          </a:prstGeom>
        </p:spPr>
        <p:txBody>
          <a:bodyPr wrap="square" lIns="0" tIns="0" rIns="0" bIns="0" rtlCol="0" anchor="t">
            <a:spAutoFit/>
          </a:bodyPr>
          <a:lstStyle/>
          <a:p>
            <a:pPr marL="0" lvl="0" indent="0" algn="ctr">
              <a:lnSpc>
                <a:spcPts val="5700"/>
              </a:lnSpc>
              <a:spcBef>
                <a:spcPct val="0"/>
              </a:spcBef>
            </a:pPr>
            <a:endParaRPr lang="it-IT" sz="6600" b="1" dirty="0">
              <a:solidFill>
                <a:srgbClr val="FFFFFF"/>
              </a:solidFill>
              <a:latin typeface="Agrandir Bold"/>
              <a:ea typeface="Agrandir Bold"/>
              <a:cs typeface="Agrandir Bold"/>
              <a:sym typeface="Agrandir Bold"/>
            </a:endParaRPr>
          </a:p>
          <a:p>
            <a:pPr marL="0" lvl="0" indent="0" algn="ctr">
              <a:lnSpc>
                <a:spcPts val="5700"/>
              </a:lnSpc>
              <a:spcBef>
                <a:spcPct val="0"/>
              </a:spcBef>
            </a:pPr>
            <a:r>
              <a:rPr lang="it-IT" sz="6600" b="1" dirty="0">
                <a:solidFill>
                  <a:srgbClr val="FFFFFF"/>
                </a:solidFill>
                <a:latin typeface="Agrandir Bold"/>
                <a:ea typeface="Agrandir Bold"/>
                <a:cs typeface="Agrandir Bold"/>
                <a:sym typeface="Agrandir Bold"/>
              </a:rPr>
              <a:t>Titoli di Stato</a:t>
            </a:r>
            <a:endParaRPr lang="en-US" sz="6600" b="1" dirty="0">
              <a:solidFill>
                <a:srgbClr val="FFFFFF"/>
              </a:solidFill>
              <a:latin typeface="Agrandir Bold"/>
              <a:ea typeface="Agrandir Bold"/>
              <a:cs typeface="Agrandir Bold"/>
              <a:sym typeface="Agrandir Bold"/>
            </a:endParaRPr>
          </a:p>
        </p:txBody>
      </p:sp>
    </p:spTree>
    <p:extLst>
      <p:ext uri="{BB962C8B-B14F-4D97-AF65-F5344CB8AC3E}">
        <p14:creationId xmlns:p14="http://schemas.microsoft.com/office/powerpoint/2010/main" val="1931644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A9809-6F7D-9045-1405-63F6E2D0534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F14ADBE-ED12-DA8F-05AE-0EC75DF9A01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19C56AA0-1716-3A45-F903-79D7382915D1}"/>
              </a:ext>
            </a:extLst>
          </p:cNvPr>
          <p:cNvSpPr txBox="1"/>
          <p:nvPr/>
        </p:nvSpPr>
        <p:spPr>
          <a:xfrm>
            <a:off x="1064419" y="1340665"/>
            <a:ext cx="16159162" cy="822276"/>
          </a:xfrm>
          <a:prstGeom prst="rect">
            <a:avLst/>
          </a:prstGeom>
        </p:spPr>
        <p:txBody>
          <a:bodyPr lIns="0" tIns="0" rIns="0" bIns="0" rtlCol="0" anchor="t">
            <a:spAutoFit/>
          </a:bodyPr>
          <a:lstStyle/>
          <a:p>
            <a:pPr algn="ctr">
              <a:lnSpc>
                <a:spcPts val="6372"/>
              </a:lnSpc>
            </a:pPr>
            <a:r>
              <a:rPr lang="en-US" sz="6000" b="1" spc="-252" dirty="0">
                <a:solidFill>
                  <a:srgbClr val="60AA82"/>
                </a:solidFill>
                <a:latin typeface="Agrandir Medium"/>
                <a:ea typeface="Agrandir Medium"/>
                <a:cs typeface="Agrandir Medium"/>
                <a:sym typeface="Agrandir Medium"/>
              </a:rPr>
              <a:t>Quali sono </a:t>
            </a:r>
            <a:r>
              <a:rPr lang="en-US" sz="6000" b="1" spc="-252" dirty="0" err="1">
                <a:solidFill>
                  <a:srgbClr val="60AA82"/>
                </a:solidFill>
                <a:latin typeface="Agrandir Medium"/>
                <a:ea typeface="Agrandir Medium"/>
                <a:cs typeface="Agrandir Medium"/>
                <a:sym typeface="Agrandir Medium"/>
              </a:rPr>
              <a:t>i</a:t>
            </a:r>
            <a:r>
              <a:rPr lang="en-US" sz="6000" b="1" spc="-252" dirty="0">
                <a:solidFill>
                  <a:srgbClr val="60AA82"/>
                </a:solidFill>
                <a:latin typeface="Agrandir Medium"/>
                <a:ea typeface="Agrandir Medium"/>
                <a:cs typeface="Agrandir Medium"/>
                <a:sym typeface="Agrandir Medium"/>
              </a:rPr>
              <a:t> principali Titoli di Stato?</a:t>
            </a:r>
          </a:p>
        </p:txBody>
      </p:sp>
      <p:grpSp>
        <p:nvGrpSpPr>
          <p:cNvPr id="4" name="Group 4">
            <a:extLst>
              <a:ext uri="{FF2B5EF4-FFF2-40B4-BE49-F238E27FC236}">
                <a16:creationId xmlns:a16="http://schemas.microsoft.com/office/drawing/2014/main" id="{5E224411-30B9-611D-976C-F73BB4614F48}"/>
              </a:ext>
            </a:extLst>
          </p:cNvPr>
          <p:cNvGrpSpPr/>
          <p:nvPr/>
        </p:nvGrpSpPr>
        <p:grpSpPr>
          <a:xfrm>
            <a:off x="1100138" y="2716984"/>
            <a:ext cx="7920266" cy="2991887"/>
            <a:chOff x="0" y="0"/>
            <a:chExt cx="2263664" cy="855101"/>
          </a:xfrm>
        </p:grpSpPr>
        <p:sp>
          <p:nvSpPr>
            <p:cNvPr id="5" name="Freeform 5">
              <a:extLst>
                <a:ext uri="{FF2B5EF4-FFF2-40B4-BE49-F238E27FC236}">
                  <a16:creationId xmlns:a16="http://schemas.microsoft.com/office/drawing/2014/main" id="{32E0125B-1B95-2165-3D51-DB2551005B8C}"/>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txBody>
            <a:bodyPr/>
            <a:lstStyle/>
            <a:p>
              <a:endParaRPr lang="it-IT"/>
            </a:p>
          </p:txBody>
        </p:sp>
        <p:sp>
          <p:nvSpPr>
            <p:cNvPr id="6" name="TextBox 6">
              <a:extLst>
                <a:ext uri="{FF2B5EF4-FFF2-40B4-BE49-F238E27FC236}">
                  <a16:creationId xmlns:a16="http://schemas.microsoft.com/office/drawing/2014/main" id="{D515F42C-6B39-A7A5-CDD8-C35E1A15570E}"/>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12E8E8E0-0D92-6AC2-4C5B-2889ACCBCF5C}"/>
              </a:ext>
            </a:extLst>
          </p:cNvPr>
          <p:cNvGrpSpPr/>
          <p:nvPr/>
        </p:nvGrpSpPr>
        <p:grpSpPr>
          <a:xfrm>
            <a:off x="9267596" y="2716984"/>
            <a:ext cx="7920266" cy="2991887"/>
            <a:chOff x="0" y="0"/>
            <a:chExt cx="2263664" cy="855101"/>
          </a:xfrm>
        </p:grpSpPr>
        <p:sp>
          <p:nvSpPr>
            <p:cNvPr id="8" name="Freeform 8">
              <a:extLst>
                <a:ext uri="{FF2B5EF4-FFF2-40B4-BE49-F238E27FC236}">
                  <a16:creationId xmlns:a16="http://schemas.microsoft.com/office/drawing/2014/main" id="{A4AC7B4E-5E96-2A5C-8C53-06556D53876F}"/>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txBody>
            <a:bodyPr/>
            <a:lstStyle/>
            <a:p>
              <a:endParaRPr lang="it-IT"/>
            </a:p>
          </p:txBody>
        </p:sp>
        <p:sp>
          <p:nvSpPr>
            <p:cNvPr id="9" name="TextBox 9">
              <a:extLst>
                <a:ext uri="{FF2B5EF4-FFF2-40B4-BE49-F238E27FC236}">
                  <a16:creationId xmlns:a16="http://schemas.microsoft.com/office/drawing/2014/main" id="{126ABA88-478B-CBB3-E726-860C3C2F75C6}"/>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0" name="Group 10">
            <a:extLst>
              <a:ext uri="{FF2B5EF4-FFF2-40B4-BE49-F238E27FC236}">
                <a16:creationId xmlns:a16="http://schemas.microsoft.com/office/drawing/2014/main" id="{9216D955-FBFB-4430-A0CC-16AA88D1FB53}"/>
              </a:ext>
            </a:extLst>
          </p:cNvPr>
          <p:cNvGrpSpPr/>
          <p:nvPr/>
        </p:nvGrpSpPr>
        <p:grpSpPr>
          <a:xfrm>
            <a:off x="1100138" y="5911395"/>
            <a:ext cx="7920266" cy="2991887"/>
            <a:chOff x="0" y="0"/>
            <a:chExt cx="2263664" cy="855101"/>
          </a:xfrm>
        </p:grpSpPr>
        <p:sp>
          <p:nvSpPr>
            <p:cNvPr id="11" name="Freeform 11">
              <a:extLst>
                <a:ext uri="{FF2B5EF4-FFF2-40B4-BE49-F238E27FC236}">
                  <a16:creationId xmlns:a16="http://schemas.microsoft.com/office/drawing/2014/main" id="{908AC6E9-63D2-4084-5663-76518098A600}"/>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txBody>
            <a:bodyPr/>
            <a:lstStyle/>
            <a:p>
              <a:endParaRPr lang="it-IT"/>
            </a:p>
          </p:txBody>
        </p:sp>
        <p:sp>
          <p:nvSpPr>
            <p:cNvPr id="12" name="TextBox 12">
              <a:extLst>
                <a:ext uri="{FF2B5EF4-FFF2-40B4-BE49-F238E27FC236}">
                  <a16:creationId xmlns:a16="http://schemas.microsoft.com/office/drawing/2014/main" id="{A2333B03-65DC-6309-7F3F-AD4CB23F7820}"/>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3" name="Group 13">
            <a:extLst>
              <a:ext uri="{FF2B5EF4-FFF2-40B4-BE49-F238E27FC236}">
                <a16:creationId xmlns:a16="http://schemas.microsoft.com/office/drawing/2014/main" id="{D0DED70F-1BEC-5ED1-4D99-4A1D36A1B9C4}"/>
              </a:ext>
            </a:extLst>
          </p:cNvPr>
          <p:cNvGrpSpPr/>
          <p:nvPr/>
        </p:nvGrpSpPr>
        <p:grpSpPr>
          <a:xfrm>
            <a:off x="9267596" y="5911395"/>
            <a:ext cx="7920266" cy="2991887"/>
            <a:chOff x="0" y="0"/>
            <a:chExt cx="2263664" cy="855101"/>
          </a:xfrm>
        </p:grpSpPr>
        <p:sp>
          <p:nvSpPr>
            <p:cNvPr id="14" name="Freeform 14">
              <a:extLst>
                <a:ext uri="{FF2B5EF4-FFF2-40B4-BE49-F238E27FC236}">
                  <a16:creationId xmlns:a16="http://schemas.microsoft.com/office/drawing/2014/main" id="{D2E12072-26D4-63C1-113B-D7CB82118C5F}"/>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txBody>
            <a:bodyPr/>
            <a:lstStyle/>
            <a:p>
              <a:endParaRPr lang="it-IT"/>
            </a:p>
          </p:txBody>
        </p:sp>
        <p:sp>
          <p:nvSpPr>
            <p:cNvPr id="15" name="TextBox 15">
              <a:extLst>
                <a:ext uri="{FF2B5EF4-FFF2-40B4-BE49-F238E27FC236}">
                  <a16:creationId xmlns:a16="http://schemas.microsoft.com/office/drawing/2014/main" id="{EAA533F6-E033-462E-AA1C-41FB1CBC0D57}"/>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sp>
        <p:nvSpPr>
          <p:cNvPr id="17" name="TextBox 17">
            <a:extLst>
              <a:ext uri="{FF2B5EF4-FFF2-40B4-BE49-F238E27FC236}">
                <a16:creationId xmlns:a16="http://schemas.microsoft.com/office/drawing/2014/main" id="{B0A98A31-59AA-EB2F-8DB9-B52A486D0875}"/>
              </a:ext>
            </a:extLst>
          </p:cNvPr>
          <p:cNvSpPr txBox="1"/>
          <p:nvPr/>
        </p:nvSpPr>
        <p:spPr>
          <a:xfrm>
            <a:off x="1511783" y="3223012"/>
            <a:ext cx="7096975" cy="210314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Buoni ordinari del tesoro (BOT)</a:t>
            </a: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19" name="TextBox 19">
            <a:extLst>
              <a:ext uri="{FF2B5EF4-FFF2-40B4-BE49-F238E27FC236}">
                <a16:creationId xmlns:a16="http://schemas.microsoft.com/office/drawing/2014/main" id="{FCD2DF47-112D-3278-C2AA-30F8769DA2FC}"/>
              </a:ext>
            </a:extLst>
          </p:cNvPr>
          <p:cNvSpPr txBox="1"/>
          <p:nvPr/>
        </p:nvSpPr>
        <p:spPr>
          <a:xfrm>
            <a:off x="9679242" y="3223012"/>
            <a:ext cx="7096975" cy="210314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Buoni del tesoro poliennali (BTP)</a:t>
            </a: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1" name="TextBox 21">
            <a:extLst>
              <a:ext uri="{FF2B5EF4-FFF2-40B4-BE49-F238E27FC236}">
                <a16:creationId xmlns:a16="http://schemas.microsoft.com/office/drawing/2014/main" id="{97E49B3D-3DF7-1E59-25D0-18EE4850F3DF}"/>
              </a:ext>
            </a:extLst>
          </p:cNvPr>
          <p:cNvSpPr txBox="1"/>
          <p:nvPr/>
        </p:nvSpPr>
        <p:spPr>
          <a:xfrm>
            <a:off x="9437700" y="6404943"/>
            <a:ext cx="7580058" cy="210314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Certificati di credito del tesoro indicizzati all'Euribor (CCTeu)</a:t>
            </a: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E1AF266A-8CF8-3A21-BB02-E822C4283F44}"/>
              </a:ext>
            </a:extLst>
          </p:cNvPr>
          <p:cNvSpPr txBox="1"/>
          <p:nvPr/>
        </p:nvSpPr>
        <p:spPr>
          <a:xfrm>
            <a:off x="1511783" y="6404943"/>
            <a:ext cx="7096975" cy="1577355"/>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en-US" sz="3800" b="1" dirty="0" err="1">
                <a:solidFill>
                  <a:srgbClr val="000000"/>
                </a:solidFill>
                <a:latin typeface="Agrandir Medium"/>
                <a:ea typeface="Agrandir Medium"/>
                <a:cs typeface="Agrandir Medium"/>
                <a:sym typeface="Agrandir Medium"/>
              </a:rPr>
              <a:t>BTP€i</a:t>
            </a:r>
            <a:r>
              <a:rPr lang="en-US" sz="3800" b="1" dirty="0">
                <a:solidFill>
                  <a:srgbClr val="000000"/>
                </a:solidFill>
                <a:latin typeface="Agrandir Medium"/>
                <a:ea typeface="Agrandir Medium"/>
                <a:cs typeface="Agrandir Medium"/>
                <a:sym typeface="Agrandir Medium"/>
              </a:rPr>
              <a:t> ,  BTP Italia</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Tree>
    <p:extLst>
      <p:ext uri="{BB962C8B-B14F-4D97-AF65-F5344CB8AC3E}">
        <p14:creationId xmlns:p14="http://schemas.microsoft.com/office/powerpoint/2010/main" val="227111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64EEF-BC19-7D1A-85B4-52BAA6E29312}"/>
            </a:ext>
          </a:extLst>
        </p:cNvPr>
        <p:cNvGrpSpPr/>
        <p:nvPr/>
      </p:nvGrpSpPr>
      <p:grpSpPr>
        <a:xfrm>
          <a:off x="0" y="0"/>
          <a:ext cx="0" cy="0"/>
          <a:chOff x="0" y="0"/>
          <a:chExt cx="0" cy="0"/>
        </a:xfrm>
      </p:grpSpPr>
      <p:sp>
        <p:nvSpPr>
          <p:cNvPr id="17" name="TextBox 17">
            <a:extLst>
              <a:ext uri="{FF2B5EF4-FFF2-40B4-BE49-F238E27FC236}">
                <a16:creationId xmlns:a16="http://schemas.microsoft.com/office/drawing/2014/main" id="{ECF0CD09-DCA5-A6E2-E138-86810C506798}"/>
              </a:ext>
            </a:extLst>
          </p:cNvPr>
          <p:cNvSpPr txBox="1"/>
          <p:nvPr/>
        </p:nvSpPr>
        <p:spPr>
          <a:xfrm>
            <a:off x="1511783" y="3223012"/>
            <a:ext cx="7096975" cy="105157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84721EFA-E9FA-291B-2C44-D43FCFBC4AA4}"/>
              </a:ext>
            </a:extLst>
          </p:cNvPr>
          <p:cNvSpPr txBox="1"/>
          <p:nvPr/>
        </p:nvSpPr>
        <p:spPr>
          <a:xfrm>
            <a:off x="685801" y="1790700"/>
            <a:ext cx="16687800" cy="6272230"/>
          </a:xfrm>
          <a:prstGeom prst="rect">
            <a:avLst/>
          </a:prstGeom>
        </p:spPr>
        <p:txBody>
          <a:bodyPr wrap="square" lIns="0" tIns="0" rIns="0" bIns="0" rtlCol="0" anchor="t">
            <a:spAutoFit/>
          </a:bodyPr>
          <a:lstStyle/>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457200" lvl="0" indent="-457200" algn="just">
              <a:lnSpc>
                <a:spcPts val="4066"/>
              </a:lnSpc>
              <a:spcBef>
                <a:spcPct val="0"/>
              </a:spcBef>
              <a:buFont typeface="Wingdings" panose="05000000000000000000" pitchFamily="2" charset="2"/>
              <a:buChar char="v"/>
            </a:pPr>
            <a:r>
              <a:rPr lang="it-IT" sz="3200" b="1" dirty="0">
                <a:solidFill>
                  <a:srgbClr val="000000"/>
                </a:solidFill>
                <a:latin typeface="Trebuchet MS" panose="020B0603020202020204" pitchFamily="34" charset="0"/>
                <a:ea typeface="Agrandir Medium"/>
                <a:cs typeface="Agrandir Medium"/>
                <a:sym typeface="Agrandir Medium"/>
              </a:rPr>
              <a:t>I Buoni Ordinari del Tesoro (BOT) </a:t>
            </a:r>
            <a:r>
              <a:rPr lang="it-IT" sz="3200" dirty="0">
                <a:solidFill>
                  <a:srgbClr val="000000"/>
                </a:solidFill>
                <a:latin typeface="Trebuchet MS" panose="020B0603020202020204" pitchFamily="34" charset="0"/>
                <a:ea typeface="Agrandir Medium"/>
                <a:cs typeface="Agrandir Medium"/>
                <a:sym typeface="Agrandir Medium"/>
              </a:rPr>
              <a:t>sono titoli di Stato a breve scadenza rimborsabili</a:t>
            </a:r>
          </a:p>
          <a:p>
            <a:pPr lvl="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entro l’anno (tre, sei o dodici mesi). </a:t>
            </a:r>
          </a:p>
          <a:p>
            <a:pPr lvl="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Non hanno un tasso di interesse esplicito; il rendimento per l’investitore è     rappresentato dalla differenza tra valore di rimborso, e prezzo di sottoscrizione o di acquisto (titoli zero coupon).</a:t>
            </a:r>
          </a:p>
          <a:p>
            <a:pPr lvl="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lvl="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457200" lvl="0" indent="-457200" algn="just">
              <a:lnSpc>
                <a:spcPts val="4066"/>
              </a:lnSpc>
              <a:spcBef>
                <a:spcPct val="0"/>
              </a:spcBef>
              <a:buFont typeface="Wingdings" panose="05000000000000000000" pitchFamily="2" charset="2"/>
              <a:buChar char="v"/>
            </a:pPr>
            <a:r>
              <a:rPr lang="it-IT" sz="3200" b="1" dirty="0">
                <a:solidFill>
                  <a:srgbClr val="000000"/>
                </a:solidFill>
                <a:latin typeface="Trebuchet MS" panose="020B0603020202020204" pitchFamily="34" charset="0"/>
                <a:ea typeface="Agrandir Medium"/>
                <a:cs typeface="Agrandir Medium"/>
                <a:sym typeface="Agrandir Medium"/>
              </a:rPr>
              <a:t>I Buoni del Tesoro Poliennali (BTP) </a:t>
            </a:r>
            <a:r>
              <a:rPr lang="it-IT" sz="3200" dirty="0">
                <a:solidFill>
                  <a:srgbClr val="000000"/>
                </a:solidFill>
                <a:latin typeface="Trebuchet MS" panose="020B0603020202020204" pitchFamily="34" charset="0"/>
                <a:ea typeface="Agrandir Medium"/>
                <a:cs typeface="Agrandir Medium"/>
                <a:sym typeface="Agrandir Medium"/>
              </a:rPr>
              <a:t>sono titoli di Stato a tasso fisso con scadenza dai tre</a:t>
            </a:r>
          </a:p>
          <a:p>
            <a:pPr lvl="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ai cinquanta anni. Le cedole vengono corrisposte con godimento semestrale.</a:t>
            </a:r>
          </a:p>
          <a:p>
            <a:pPr lvl="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nSpc>
                <a:spcPts val="4066"/>
              </a:lnSpc>
              <a:spcBef>
                <a:spcPct val="0"/>
              </a:spcBef>
            </a:pPr>
            <a:endParaRPr lang="en-US" sz="3200" dirty="0">
              <a:solidFill>
                <a:srgbClr val="000000"/>
              </a:solidFill>
              <a:latin typeface="Trebuchet MS" panose="020B0603020202020204" pitchFamily="34" charset="0"/>
              <a:ea typeface="Agrandir Medium"/>
              <a:cs typeface="Agrandir Medium"/>
              <a:sym typeface="Agrandir Medium"/>
            </a:endParaRPr>
          </a:p>
        </p:txBody>
      </p:sp>
    </p:spTree>
    <p:extLst>
      <p:ext uri="{BB962C8B-B14F-4D97-AF65-F5344CB8AC3E}">
        <p14:creationId xmlns:p14="http://schemas.microsoft.com/office/powerpoint/2010/main" val="24553199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5B9C1-E67D-AD07-36EF-511EB3999A50}"/>
            </a:ext>
          </a:extLst>
        </p:cNvPr>
        <p:cNvGrpSpPr/>
        <p:nvPr/>
      </p:nvGrpSpPr>
      <p:grpSpPr>
        <a:xfrm>
          <a:off x="0" y="0"/>
          <a:ext cx="0" cy="0"/>
          <a:chOff x="0" y="0"/>
          <a:chExt cx="0" cy="0"/>
        </a:xfrm>
      </p:grpSpPr>
      <p:sp>
        <p:nvSpPr>
          <p:cNvPr id="17" name="TextBox 17">
            <a:extLst>
              <a:ext uri="{FF2B5EF4-FFF2-40B4-BE49-F238E27FC236}">
                <a16:creationId xmlns:a16="http://schemas.microsoft.com/office/drawing/2014/main" id="{16D650D7-8969-A234-5461-9B71CCD75102}"/>
              </a:ext>
            </a:extLst>
          </p:cNvPr>
          <p:cNvSpPr txBox="1"/>
          <p:nvPr/>
        </p:nvSpPr>
        <p:spPr>
          <a:xfrm>
            <a:off x="1511783" y="3223012"/>
            <a:ext cx="7096975" cy="105157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F80863A7-4141-FCC9-F006-8FF5346B4507}"/>
              </a:ext>
            </a:extLst>
          </p:cNvPr>
          <p:cNvSpPr txBox="1"/>
          <p:nvPr/>
        </p:nvSpPr>
        <p:spPr>
          <a:xfrm>
            <a:off x="685801" y="1790700"/>
            <a:ext cx="16687800" cy="6798015"/>
          </a:xfrm>
          <a:prstGeom prst="rect">
            <a:avLst/>
          </a:prstGeom>
        </p:spPr>
        <p:txBody>
          <a:bodyPr wrap="square" lIns="0" tIns="0" rIns="0" bIns="0" rtlCol="0" anchor="t">
            <a:spAutoFit/>
          </a:bodyPr>
          <a:lstStyle/>
          <a:p>
            <a:pPr marL="457200" lvl="0" indent="-457200" algn="just">
              <a:lnSpc>
                <a:spcPts val="4066"/>
              </a:lnSpc>
              <a:spcBef>
                <a:spcPct val="0"/>
              </a:spcBef>
              <a:buFont typeface="Wingdings" panose="05000000000000000000" pitchFamily="2" charset="2"/>
              <a:buChar char="v"/>
            </a:pPr>
            <a:r>
              <a:rPr lang="it-IT" sz="3200" b="1" dirty="0">
                <a:solidFill>
                  <a:srgbClr val="000000"/>
                </a:solidFill>
                <a:latin typeface="Trebuchet MS" panose="020B0603020202020204" pitchFamily="34" charset="0"/>
                <a:ea typeface="Agrandir Medium"/>
                <a:cs typeface="Agrandir Medium"/>
                <a:sym typeface="Agrandir Medium"/>
              </a:rPr>
              <a:t>I Certificati del Tesoro Zero coupon (CTZ) </a:t>
            </a:r>
            <a:r>
              <a:rPr lang="it-IT" sz="3200" dirty="0">
                <a:solidFill>
                  <a:srgbClr val="000000"/>
                </a:solidFill>
                <a:latin typeface="Trebuchet MS" panose="020B0603020202020204" pitchFamily="34" charset="0"/>
                <a:ea typeface="Agrandir Medium"/>
                <a:cs typeface="Agrandir Medium"/>
                <a:sym typeface="Agrandir Medium"/>
              </a:rPr>
              <a:t>sono titoli di Stato con scadenza a 24 mesi.</a:t>
            </a:r>
          </a:p>
          <a:p>
            <a:pPr lvl="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Non hanno un tasso di interesse esplicito ma il rendimento per l’investitore è rappresentato dalla differenza tra valore di rimborso, e prezzo di sottoscrizione o di acquisto (titoli di puro sconto).</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457200" lvl="0" indent="-457200" algn="just">
              <a:lnSpc>
                <a:spcPts val="4066"/>
              </a:lnSpc>
              <a:spcBef>
                <a:spcPct val="0"/>
              </a:spcBef>
              <a:buFont typeface="Wingdings" panose="05000000000000000000" pitchFamily="2" charset="2"/>
              <a:buChar char="v"/>
            </a:pPr>
            <a:r>
              <a:rPr lang="it-IT" sz="3200" b="1" dirty="0">
                <a:solidFill>
                  <a:srgbClr val="000000"/>
                </a:solidFill>
                <a:latin typeface="Trebuchet MS" panose="020B0603020202020204" pitchFamily="34" charset="0"/>
                <a:ea typeface="Agrandir Medium"/>
                <a:cs typeface="Agrandir Medium"/>
                <a:sym typeface="Agrandir Medium"/>
              </a:rPr>
              <a:t>I Certificati di Credito del Tesoro indicizzati all’Euribor (CCTeu) </a:t>
            </a:r>
            <a:r>
              <a:rPr lang="it-IT" sz="3200" dirty="0">
                <a:solidFill>
                  <a:srgbClr val="000000"/>
                </a:solidFill>
                <a:latin typeface="Trebuchet MS" panose="020B0603020202020204" pitchFamily="34" charset="0"/>
                <a:ea typeface="Agrandir Medium"/>
                <a:cs typeface="Agrandir Medium"/>
                <a:sym typeface="Agrandir Medium"/>
              </a:rPr>
              <a:t>sono titoli di Stato</a:t>
            </a:r>
          </a:p>
          <a:p>
            <a:pPr lvl="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a tasso variabile con scadenza a sette anni. </a:t>
            </a:r>
          </a:p>
          <a:p>
            <a:pPr lvl="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Le cedole vengono corrisposte con godimento semestrale e variano di volta in volta in relazione all’andamento del tasso Euribor.</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nSpc>
                <a:spcPts val="4066"/>
              </a:lnSpc>
              <a:spcBef>
                <a:spcPct val="0"/>
              </a:spcBef>
            </a:pPr>
            <a:endParaRPr lang="en-US" sz="3200" dirty="0">
              <a:solidFill>
                <a:srgbClr val="000000"/>
              </a:solidFill>
              <a:latin typeface="Trebuchet MS" panose="020B0603020202020204" pitchFamily="34" charset="0"/>
              <a:ea typeface="Agrandir Medium"/>
              <a:cs typeface="Agrandir Medium"/>
              <a:sym typeface="Agrandir Medium"/>
            </a:endParaRPr>
          </a:p>
        </p:txBody>
      </p:sp>
    </p:spTree>
    <p:extLst>
      <p:ext uri="{BB962C8B-B14F-4D97-AF65-F5344CB8AC3E}">
        <p14:creationId xmlns:p14="http://schemas.microsoft.com/office/powerpoint/2010/main" val="1647148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699D1-9D2B-D66E-2A78-5A22AD05374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4C940DC-E2C2-B764-B516-D599E42B7746}"/>
              </a:ext>
            </a:extLst>
          </p:cNvPr>
          <p:cNvSpPr/>
          <p:nvPr/>
        </p:nvSpPr>
        <p:spPr>
          <a:xfrm>
            <a:off x="-29029"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it-IT"/>
          </a:p>
        </p:txBody>
      </p:sp>
      <p:sp>
        <p:nvSpPr>
          <p:cNvPr id="3" name="TextBox 3">
            <a:extLst>
              <a:ext uri="{FF2B5EF4-FFF2-40B4-BE49-F238E27FC236}">
                <a16:creationId xmlns:a16="http://schemas.microsoft.com/office/drawing/2014/main" id="{DDF7F0AF-1FB4-7E64-71AD-06C26B97DCFC}"/>
              </a:ext>
            </a:extLst>
          </p:cNvPr>
          <p:cNvSpPr txBox="1"/>
          <p:nvPr/>
        </p:nvSpPr>
        <p:spPr>
          <a:xfrm>
            <a:off x="1821731" y="1773329"/>
            <a:ext cx="14408869" cy="3116238"/>
          </a:xfrm>
          <a:prstGeom prst="rect">
            <a:avLst/>
          </a:prstGeom>
        </p:spPr>
        <p:txBody>
          <a:bodyPr wrap="square" lIns="0" tIns="0" rIns="0" bIns="0" rtlCol="0" anchor="t">
            <a:spAutoFit/>
          </a:bodyPr>
          <a:lstStyle/>
          <a:p>
            <a:pPr>
              <a:lnSpc>
                <a:spcPts val="8136"/>
              </a:lnSpc>
            </a:pPr>
            <a:r>
              <a:rPr lang="it-IT" sz="7200" b="1" spc="-252" dirty="0">
                <a:solidFill>
                  <a:srgbClr val="60AA82"/>
                </a:solidFill>
                <a:latin typeface="Agrandir Medium"/>
                <a:ea typeface="Agrandir Medium"/>
                <a:cs typeface="Agrandir Medium"/>
                <a:sym typeface="Agrandir Medium"/>
              </a:rPr>
              <a:t>Cosa sono il Rating e lo Spread?</a:t>
            </a:r>
            <a:br>
              <a:rPr lang="it-IT" sz="7200" b="1" spc="-252" dirty="0">
                <a:solidFill>
                  <a:srgbClr val="60AA82"/>
                </a:solidFill>
                <a:latin typeface="Agrandir Medium"/>
                <a:ea typeface="Agrandir Medium"/>
                <a:cs typeface="Agrandir Medium"/>
                <a:sym typeface="Agrandir Medium"/>
              </a:rPr>
            </a:br>
            <a:endParaRPr lang="it-IT" sz="7200" b="1" spc="-252" dirty="0">
              <a:solidFill>
                <a:srgbClr val="60AA82"/>
              </a:solidFill>
              <a:latin typeface="Agrandir Medium"/>
              <a:ea typeface="Agrandir Medium"/>
              <a:cs typeface="Agrandir Medium"/>
              <a:sym typeface="Agrandir Medium"/>
            </a:endParaRPr>
          </a:p>
          <a:p>
            <a:pPr algn="ctr">
              <a:lnSpc>
                <a:spcPts val="8136"/>
              </a:lnSpc>
            </a:pP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613E520A-A3BA-39DD-E9CF-3BC7EEC50C75}"/>
              </a:ext>
            </a:extLst>
          </p:cNvPr>
          <p:cNvSpPr/>
          <p:nvPr/>
        </p:nvSpPr>
        <p:spPr>
          <a:xfrm>
            <a:off x="-749865" y="3848100"/>
            <a:ext cx="20061513" cy="0"/>
          </a:xfrm>
          <a:prstGeom prst="line">
            <a:avLst/>
          </a:prstGeom>
          <a:ln w="28575" cap="flat">
            <a:solidFill>
              <a:srgbClr val="60AA82"/>
            </a:solidFill>
            <a:prstDash val="solid"/>
            <a:headEnd type="none" w="sm" len="sm"/>
            <a:tailEnd type="none" w="sm" len="sm"/>
          </a:ln>
        </p:spPr>
        <p:txBody>
          <a:bodyPr/>
          <a:lstStyle/>
          <a:p>
            <a:endParaRPr lang="it-IT"/>
          </a:p>
        </p:txBody>
      </p:sp>
      <p:grpSp>
        <p:nvGrpSpPr>
          <p:cNvPr id="7" name="Group 7">
            <a:extLst>
              <a:ext uri="{FF2B5EF4-FFF2-40B4-BE49-F238E27FC236}">
                <a16:creationId xmlns:a16="http://schemas.microsoft.com/office/drawing/2014/main" id="{48DFAC3F-EB37-8801-017B-074C1A83A27A}"/>
              </a:ext>
            </a:extLst>
          </p:cNvPr>
          <p:cNvGrpSpPr/>
          <p:nvPr/>
        </p:nvGrpSpPr>
        <p:grpSpPr>
          <a:xfrm>
            <a:off x="8778835" y="3608839"/>
            <a:ext cx="502056" cy="502056"/>
            <a:chOff x="0" y="0"/>
            <a:chExt cx="812800" cy="812800"/>
          </a:xfrm>
        </p:grpSpPr>
        <p:sp>
          <p:nvSpPr>
            <p:cNvPr id="8" name="Freeform 8">
              <a:extLst>
                <a:ext uri="{FF2B5EF4-FFF2-40B4-BE49-F238E27FC236}">
                  <a16:creationId xmlns:a16="http://schemas.microsoft.com/office/drawing/2014/main" id="{836E1D8F-AD4E-A06D-D7B8-CD4A4C2E042F}"/>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FCA15334-9D27-28B5-DF01-8B2DA88EBF93}"/>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6A1D189C-DCCA-B1DF-DFC2-953791719CC2}"/>
              </a:ext>
            </a:extLst>
          </p:cNvPr>
          <p:cNvGrpSpPr/>
          <p:nvPr/>
        </p:nvGrpSpPr>
        <p:grpSpPr>
          <a:xfrm>
            <a:off x="1743285" y="3597072"/>
            <a:ext cx="502056" cy="502056"/>
            <a:chOff x="0" y="0"/>
            <a:chExt cx="812800" cy="812800"/>
          </a:xfrm>
        </p:grpSpPr>
        <p:sp>
          <p:nvSpPr>
            <p:cNvPr id="11" name="Freeform 11">
              <a:extLst>
                <a:ext uri="{FF2B5EF4-FFF2-40B4-BE49-F238E27FC236}">
                  <a16:creationId xmlns:a16="http://schemas.microsoft.com/office/drawing/2014/main" id="{46FA3A81-250D-1241-3286-0CBA240055BD}"/>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282CD1AD-D96F-BC47-5A6D-87848D1A3420}"/>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13" name="TextBox 13">
            <a:extLst>
              <a:ext uri="{FF2B5EF4-FFF2-40B4-BE49-F238E27FC236}">
                <a16:creationId xmlns:a16="http://schemas.microsoft.com/office/drawing/2014/main" id="{45A95C71-2B9B-B3CB-4C89-46504B845F2B}"/>
              </a:ext>
            </a:extLst>
          </p:cNvPr>
          <p:cNvSpPr txBox="1"/>
          <p:nvPr/>
        </p:nvSpPr>
        <p:spPr>
          <a:xfrm>
            <a:off x="1412505" y="4837068"/>
            <a:ext cx="6893295" cy="3988271"/>
          </a:xfrm>
          <a:prstGeom prst="rect">
            <a:avLst/>
          </a:prstGeom>
        </p:spPr>
        <p:txBody>
          <a:bodyPr wrap="square" lIns="0" tIns="0" rIns="0" bIns="0" rtlCol="0" anchor="t">
            <a:spAutoFit/>
          </a:bodyPr>
          <a:lstStyle/>
          <a:p>
            <a:pPr algn="just"/>
            <a:r>
              <a:rPr lang="it-IT" sz="2400" b="1" dirty="0">
                <a:solidFill>
                  <a:srgbClr val="000000"/>
                </a:solidFill>
                <a:latin typeface="Trebuchet MS" panose="020B0603020202020204" pitchFamily="34" charset="0"/>
                <a:ea typeface="Montserrat Medium"/>
                <a:cs typeface="Montserrat Medium"/>
                <a:sym typeface="Montserrat Medium"/>
              </a:rPr>
              <a:t>Il Rating è un punteggio che alcune società specializzate, le società di rating, assegnano ai principali emittenti di obbligazioni. </a:t>
            </a:r>
          </a:p>
          <a:p>
            <a:pPr algn="just"/>
            <a:r>
              <a:rPr lang="it-IT" sz="2400" b="1" dirty="0">
                <a:solidFill>
                  <a:srgbClr val="000000"/>
                </a:solidFill>
                <a:latin typeface="Trebuchet MS" panose="020B0603020202020204" pitchFamily="34" charset="0"/>
                <a:ea typeface="Montserrat Medium"/>
                <a:cs typeface="Montserrat Medium"/>
                <a:sym typeface="Montserrat Medium"/>
              </a:rPr>
              <a:t>Il rating costituisce una valutazione della solidità finanziaria dell'emittente, quindi della sua capacità di pagare puntualmente gli interessi e di rimborsare i prestiti alla scadenza. </a:t>
            </a:r>
          </a:p>
          <a:p>
            <a:pPr algn="just"/>
            <a:r>
              <a:rPr lang="it-IT" sz="2400" b="1" dirty="0">
                <a:solidFill>
                  <a:srgbClr val="000000"/>
                </a:solidFill>
                <a:latin typeface="Trebuchet MS" panose="020B0603020202020204" pitchFamily="34" charset="0"/>
                <a:ea typeface="Montserrat Medium"/>
                <a:cs typeface="Montserrat Medium"/>
                <a:sym typeface="Montserrat Medium"/>
              </a:rPr>
              <a:t>Più alto è il rating, meno rischiosa è l'obbligazione.</a:t>
            </a:r>
          </a:p>
          <a:p>
            <a:pPr algn="l">
              <a:lnSpc>
                <a:spcPts val="2340"/>
              </a:lnSpc>
            </a:pPr>
            <a:endParaRPr lang="en-US" sz="2000" b="1" dirty="0">
              <a:solidFill>
                <a:srgbClr val="000000"/>
              </a:solidFill>
              <a:latin typeface="Trebuchet MS" panose="020B0603020202020204" pitchFamily="34" charset="0"/>
              <a:ea typeface="Montserrat Medium"/>
              <a:cs typeface="Montserrat Medium"/>
              <a:sym typeface="Montserrat Medium"/>
            </a:endParaRPr>
          </a:p>
        </p:txBody>
      </p:sp>
      <p:grpSp>
        <p:nvGrpSpPr>
          <p:cNvPr id="16" name="Group 16">
            <a:extLst>
              <a:ext uri="{FF2B5EF4-FFF2-40B4-BE49-F238E27FC236}">
                <a16:creationId xmlns:a16="http://schemas.microsoft.com/office/drawing/2014/main" id="{8968006F-8292-AED7-5511-022A1B8C30E6}"/>
              </a:ext>
            </a:extLst>
          </p:cNvPr>
          <p:cNvGrpSpPr/>
          <p:nvPr/>
        </p:nvGrpSpPr>
        <p:grpSpPr>
          <a:xfrm>
            <a:off x="14630400" y="3595939"/>
            <a:ext cx="502056" cy="502056"/>
            <a:chOff x="0" y="0"/>
            <a:chExt cx="812800" cy="812800"/>
          </a:xfrm>
        </p:grpSpPr>
        <p:sp>
          <p:nvSpPr>
            <p:cNvPr id="17" name="Freeform 17">
              <a:extLst>
                <a:ext uri="{FF2B5EF4-FFF2-40B4-BE49-F238E27FC236}">
                  <a16:creationId xmlns:a16="http://schemas.microsoft.com/office/drawing/2014/main" id="{D8117866-82F2-6FB2-FC45-4C440E02F2F4}"/>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7E7832DC-7EF0-F2CE-CE85-74CC9E429D92}"/>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19" name="TextBox 19">
            <a:extLst>
              <a:ext uri="{FF2B5EF4-FFF2-40B4-BE49-F238E27FC236}">
                <a16:creationId xmlns:a16="http://schemas.microsoft.com/office/drawing/2014/main" id="{AD24A79C-D80A-53F3-D02B-EF90AAFC8A31}"/>
              </a:ext>
            </a:extLst>
          </p:cNvPr>
          <p:cNvSpPr txBox="1"/>
          <p:nvPr/>
        </p:nvSpPr>
        <p:spPr>
          <a:xfrm>
            <a:off x="9753600" y="4797633"/>
            <a:ext cx="7209869" cy="5096267"/>
          </a:xfrm>
          <a:prstGeom prst="rect">
            <a:avLst/>
          </a:prstGeom>
        </p:spPr>
        <p:txBody>
          <a:bodyPr wrap="square" lIns="0" tIns="0" rIns="0" bIns="0" rtlCol="0" anchor="t">
            <a:spAutoFit/>
          </a:bodyPr>
          <a:lstStyle/>
          <a:p>
            <a:pPr algn="just"/>
            <a:r>
              <a:rPr lang="it-IT" sz="2400" b="1" dirty="0">
                <a:solidFill>
                  <a:srgbClr val="000000"/>
                </a:solidFill>
                <a:latin typeface="Trebuchet MS" panose="020B0603020202020204" pitchFamily="34" charset="0"/>
                <a:ea typeface="Montserrat Medium"/>
                <a:cs typeface="Montserrat Medium"/>
                <a:sym typeface="Montserrat Medium"/>
              </a:rPr>
              <a:t>Lo Spread è la differenza tra i rendimenti a scadenza o tassi di interesse di due obbligazioni. In Italia lo spread è riferito, alla differenza tra il rendimento di un titolo di Stato italiano con scadenza a dieci anni e il rendimento dell'equivalente titolo di Stato tedesco. Più lo spread di un'obbligazione è alto, più è alto il rischio percepito dagli investitori e, quindi, il rendimento richiesto per investire in un'obbligazione. Lo spread si calcola con una sottrazione: ad esempio, se il titolo dello Stato italiano a 10 anni rende il 4% e quello equivalente tedesco il 3%, lo spread è dell’1%.</a:t>
            </a:r>
          </a:p>
          <a:p>
            <a:pPr algn="l">
              <a:lnSpc>
                <a:spcPts val="2340"/>
              </a:lnSpc>
            </a:pPr>
            <a:endParaRPr lang="en-US" sz="2000" b="1" dirty="0">
              <a:solidFill>
                <a:srgbClr val="000000"/>
              </a:solidFill>
              <a:latin typeface="Trebuchet MS" panose="020B0603020202020204" pitchFamily="34" charset="0"/>
              <a:ea typeface="Montserrat Medium"/>
              <a:cs typeface="Montserrat Medium"/>
              <a:sym typeface="Montserrat Medium"/>
            </a:endParaRPr>
          </a:p>
        </p:txBody>
      </p:sp>
      <p:sp>
        <p:nvSpPr>
          <p:cNvPr id="25" name="Freeform 25">
            <a:extLst>
              <a:ext uri="{FF2B5EF4-FFF2-40B4-BE49-F238E27FC236}">
                <a16:creationId xmlns:a16="http://schemas.microsoft.com/office/drawing/2014/main" id="{9A13D063-9875-78F3-8713-77856773AA0A}"/>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FE4B8867-D729-04D3-8BBF-02F38D45A7E1}"/>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4B4C52C5-3769-1A50-8E44-BABF73E6AC56}"/>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5A20B246-D205-F2C8-03EC-5FEDAA5F528E}"/>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0DCDA947-A779-5919-5C42-C0B134C1A44F}"/>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it-IT"/>
          </a:p>
        </p:txBody>
      </p:sp>
    </p:spTree>
    <p:extLst>
      <p:ext uri="{BB962C8B-B14F-4D97-AF65-F5344CB8AC3E}">
        <p14:creationId xmlns:p14="http://schemas.microsoft.com/office/powerpoint/2010/main" val="2227090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dirty="0"/>
          </a:p>
        </p:txBody>
      </p:sp>
      <p:grpSp>
        <p:nvGrpSpPr>
          <p:cNvPr id="3" name="Group 3"/>
          <p:cNvGrpSpPr/>
          <p:nvPr/>
        </p:nvGrpSpPr>
        <p:grpSpPr>
          <a:xfrm>
            <a:off x="-1219201" y="-812902"/>
            <a:ext cx="11733177" cy="11912803"/>
            <a:chOff x="0" y="0"/>
            <a:chExt cx="3114466" cy="3137528"/>
          </a:xfrm>
        </p:grpSpPr>
        <p:sp>
          <p:nvSpPr>
            <p:cNvPr id="4" name="Freeform 4"/>
            <p:cNvSpPr/>
            <p:nvPr/>
          </p:nvSpPr>
          <p:spPr>
            <a:xfrm>
              <a:off x="57862" y="0"/>
              <a:ext cx="3056604" cy="3137528"/>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it-IT"/>
            </a:p>
          </p:txBody>
        </p:sp>
        <p:sp>
          <p:nvSpPr>
            <p:cNvPr id="5" name="TextBox 5"/>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6" name="TextBox 6"/>
          <p:cNvSpPr txBox="1"/>
          <p:nvPr/>
        </p:nvSpPr>
        <p:spPr>
          <a:xfrm>
            <a:off x="381000" y="571499"/>
            <a:ext cx="8541693" cy="1038747"/>
          </a:xfrm>
          <a:prstGeom prst="rect">
            <a:avLst/>
          </a:prstGeom>
        </p:spPr>
        <p:txBody>
          <a:bodyPr wrap="square" lIns="0" tIns="0" rIns="0" bIns="0" rtlCol="0" anchor="t">
            <a:spAutoFit/>
          </a:bodyPr>
          <a:lstStyle/>
          <a:p>
            <a:pPr marL="0" lvl="0" indent="0" algn="l">
              <a:lnSpc>
                <a:spcPts val="8136"/>
              </a:lnSpc>
            </a:pPr>
            <a:r>
              <a:rPr lang="en-US" sz="7200" b="1" spc="-252" dirty="0">
                <a:solidFill>
                  <a:srgbClr val="000000"/>
                </a:solidFill>
                <a:latin typeface="Agrandir Medium"/>
                <a:ea typeface="Agrandir Medium"/>
                <a:cs typeface="Agrandir Medium"/>
                <a:sym typeface="Agrandir Medium"/>
              </a:rPr>
              <a:t>Cos'è un'Azione</a:t>
            </a:r>
          </a:p>
        </p:txBody>
      </p:sp>
      <p:sp>
        <p:nvSpPr>
          <p:cNvPr id="7" name="TextBox 7"/>
          <p:cNvSpPr txBox="1"/>
          <p:nvPr/>
        </p:nvSpPr>
        <p:spPr>
          <a:xfrm>
            <a:off x="228600" y="2423148"/>
            <a:ext cx="8915399" cy="8189293"/>
          </a:xfrm>
          <a:prstGeom prst="rect">
            <a:avLst/>
          </a:prstGeom>
        </p:spPr>
        <p:txBody>
          <a:bodyPr wrap="square" lIns="0" tIns="0" rIns="0" bIns="0" rtlCol="0" anchor="t">
            <a:spAutoFit/>
          </a:bodyPr>
          <a:lstStyle/>
          <a:p>
            <a:pPr marL="0" lvl="0" indent="0" algn="l">
              <a:spcBef>
                <a:spcPct val="0"/>
              </a:spcBef>
            </a:pPr>
            <a:r>
              <a:rPr lang="it-IT" sz="3200" u="none" spc="113" dirty="0">
                <a:solidFill>
                  <a:srgbClr val="000000"/>
                </a:solidFill>
                <a:latin typeface="Trebuchet MS" panose="020B0603020202020204" pitchFamily="34" charset="0"/>
                <a:ea typeface="Montserrat"/>
                <a:cs typeface="Montserrat"/>
                <a:sym typeface="Montserrat"/>
              </a:rPr>
              <a:t>L'azione è uno strumento emesso da una società per azioni (spa) per raccogliere risorse finanziarie.</a:t>
            </a:r>
          </a:p>
          <a:p>
            <a:pPr marL="0" lvl="0" indent="0" algn="l">
              <a:spcBef>
                <a:spcPct val="0"/>
              </a:spcBef>
            </a:pPr>
            <a:r>
              <a:rPr lang="it-IT" sz="3200" u="none" spc="113" dirty="0">
                <a:solidFill>
                  <a:srgbClr val="000000"/>
                </a:solidFill>
                <a:latin typeface="Trebuchet MS" panose="020B0603020202020204" pitchFamily="34" charset="0"/>
                <a:ea typeface="Montserrat"/>
                <a:cs typeface="Montserrat"/>
                <a:sym typeface="Montserrat"/>
              </a:rPr>
              <a:t> </a:t>
            </a:r>
          </a:p>
          <a:p>
            <a:pPr marL="0" lvl="0" indent="0" algn="l">
              <a:spcBef>
                <a:spcPct val="0"/>
              </a:spcBef>
            </a:pPr>
            <a:r>
              <a:rPr lang="it-IT" sz="3200" u="none" spc="113" dirty="0">
                <a:solidFill>
                  <a:srgbClr val="000000"/>
                </a:solidFill>
                <a:latin typeface="Trebuchet MS" panose="020B0603020202020204" pitchFamily="34" charset="0"/>
                <a:ea typeface="Montserrat"/>
                <a:cs typeface="Montserrat"/>
                <a:sym typeface="Montserrat"/>
              </a:rPr>
              <a:t>Il denaro raccolto costituisce il capitale sociale della spa. </a:t>
            </a:r>
          </a:p>
          <a:p>
            <a:pPr marL="0" lvl="0" indent="0" algn="l">
              <a:spcBef>
                <a:spcPct val="0"/>
              </a:spcBef>
            </a:pPr>
            <a:r>
              <a:rPr lang="it-IT" sz="3200" u="none" spc="113" dirty="0">
                <a:solidFill>
                  <a:srgbClr val="000000"/>
                </a:solidFill>
                <a:latin typeface="Trebuchet MS" panose="020B0603020202020204" pitchFamily="34" charset="0"/>
                <a:ea typeface="Montserrat"/>
                <a:cs typeface="Montserrat"/>
                <a:sym typeface="Montserrat"/>
              </a:rPr>
              <a:t>Ogni azione rappresenta una frazione, una parte, del capitale della società. </a:t>
            </a:r>
          </a:p>
          <a:p>
            <a:pPr marL="0" lvl="0" indent="0" algn="l">
              <a:spcBef>
                <a:spcPct val="0"/>
              </a:spcBef>
            </a:pPr>
            <a:r>
              <a:rPr lang="it-IT" sz="3200" u="none" spc="113" dirty="0">
                <a:solidFill>
                  <a:srgbClr val="000000"/>
                </a:solidFill>
                <a:latin typeface="Trebuchet MS" panose="020B0603020202020204" pitchFamily="34" charset="0"/>
                <a:ea typeface="Montserrat"/>
                <a:cs typeface="Montserrat"/>
                <a:sym typeface="Montserrat"/>
              </a:rPr>
              <a:t>Comprando una o più azioni diventi socio, cioè comproprietario della società.</a:t>
            </a:r>
          </a:p>
          <a:p>
            <a:pPr marL="0" lvl="0" indent="0" algn="l">
              <a:spcBef>
                <a:spcPct val="0"/>
              </a:spcBef>
            </a:pPr>
            <a:endParaRPr lang="it-IT" sz="3200" u="none" spc="113" dirty="0">
              <a:solidFill>
                <a:srgbClr val="000000"/>
              </a:solidFill>
              <a:latin typeface="Trebuchet MS" panose="020B0603020202020204" pitchFamily="34" charset="0"/>
              <a:ea typeface="Montserrat"/>
              <a:cs typeface="Montserrat"/>
              <a:sym typeface="Montserrat"/>
            </a:endParaRPr>
          </a:p>
          <a:p>
            <a:pPr marL="0" lvl="0" indent="0" algn="l">
              <a:spcBef>
                <a:spcPct val="0"/>
              </a:spcBef>
            </a:pPr>
            <a:r>
              <a:rPr lang="it-IT" sz="3200" u="none" spc="113" dirty="0">
                <a:solidFill>
                  <a:srgbClr val="000000"/>
                </a:solidFill>
                <a:latin typeface="Trebuchet MS" panose="020B0603020202020204" pitchFamily="34" charset="0"/>
                <a:ea typeface="Montserrat"/>
                <a:cs typeface="Montserrat"/>
                <a:sym typeface="Montserrat"/>
              </a:rPr>
              <a:t>In qualità di socio hai il diritto di ricevere i dividendi, la parte degli utili che la società decide di distribuire agli azionisti, e a prendere parte a decisioni importanti, esprimendo il voto nell'assemblea dei soci.</a:t>
            </a:r>
          </a:p>
          <a:p>
            <a:pPr marL="0" lvl="0" indent="0" algn="l">
              <a:lnSpc>
                <a:spcPts val="2564"/>
              </a:lnSpc>
              <a:spcBef>
                <a:spcPct val="0"/>
              </a:spcBef>
            </a:pPr>
            <a:endParaRPr lang="en-US" sz="1899" u="none" spc="113" dirty="0">
              <a:solidFill>
                <a:srgbClr val="000000"/>
              </a:solidFill>
              <a:latin typeface="Montserrat"/>
              <a:ea typeface="Montserrat"/>
              <a:cs typeface="Montserrat"/>
              <a:sym typeface="Montserrat"/>
            </a:endParaRPr>
          </a:p>
        </p:txBody>
      </p:sp>
      <p:sp>
        <p:nvSpPr>
          <p:cNvPr id="8" name="Freeform 8"/>
          <p:cNvSpPr/>
          <p:nvPr/>
        </p:nvSpPr>
        <p:spPr>
          <a:xfrm>
            <a:off x="11889922" y="2730408"/>
            <a:ext cx="5037372" cy="4826183"/>
          </a:xfrm>
          <a:custGeom>
            <a:avLst/>
            <a:gdLst/>
            <a:ahLst/>
            <a:cxnLst/>
            <a:rect l="l" t="t" r="r" b="b"/>
            <a:pathLst>
              <a:path w="5037372" h="4826183">
                <a:moveTo>
                  <a:pt x="0" y="0"/>
                </a:moveTo>
                <a:lnTo>
                  <a:pt x="5037372" y="0"/>
                </a:lnTo>
                <a:lnTo>
                  <a:pt x="5037372" y="4826184"/>
                </a:lnTo>
                <a:lnTo>
                  <a:pt x="0" y="48261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E0994-A514-BB99-E6A6-B4E30DB898B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84501BF-03BC-E8B7-CFE2-CA5496E5E15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a:extLst>
              <a:ext uri="{FF2B5EF4-FFF2-40B4-BE49-F238E27FC236}">
                <a16:creationId xmlns:a16="http://schemas.microsoft.com/office/drawing/2014/main" id="{5ED1906D-6768-9DDF-CB0C-F598CA03B21E}"/>
              </a:ext>
            </a:extLst>
          </p:cNvPr>
          <p:cNvSpPr txBox="1"/>
          <p:nvPr/>
        </p:nvSpPr>
        <p:spPr>
          <a:xfrm>
            <a:off x="914400" y="2649566"/>
            <a:ext cx="15849600" cy="6116931"/>
          </a:xfrm>
          <a:prstGeom prst="rect">
            <a:avLst/>
          </a:prstGeom>
        </p:spPr>
        <p:txBody>
          <a:bodyPr wrap="square" lIns="0" tIns="0" rIns="0" bIns="0" rtlCol="0" anchor="t">
            <a:spAutoFit/>
          </a:bodyPr>
          <a:lstStyle/>
          <a:p>
            <a:pPr algn="just"/>
            <a:r>
              <a:rPr lang="it-IT" sz="3400" dirty="0">
                <a:solidFill>
                  <a:schemeClr val="bg1"/>
                </a:solidFill>
                <a:latin typeface="Trebuchet MS" panose="020B0603020202020204" pitchFamily="34" charset="0"/>
              </a:rPr>
              <a:t>Alcune società distribuiscono annualmente un Dividendo.</a:t>
            </a:r>
          </a:p>
          <a:p>
            <a:pPr algn="just"/>
            <a:endParaRPr lang="it-IT" sz="3400" dirty="0">
              <a:solidFill>
                <a:schemeClr val="bg1"/>
              </a:solidFill>
              <a:latin typeface="Trebuchet MS" panose="020B0603020202020204" pitchFamily="34" charset="0"/>
            </a:endParaRPr>
          </a:p>
          <a:p>
            <a:pPr algn="just"/>
            <a:r>
              <a:rPr lang="it-IT" sz="3400" dirty="0">
                <a:solidFill>
                  <a:schemeClr val="bg1"/>
                </a:solidFill>
                <a:latin typeface="Trebuchet MS" panose="020B0603020202020204" pitchFamily="34" charset="0"/>
              </a:rPr>
              <a:t>Questo corrisponde a una parte dell’utile generato dalla società che quest’ultima decide di distribuire ai propri azionisti.</a:t>
            </a:r>
          </a:p>
          <a:p>
            <a:pPr algn="just"/>
            <a:endParaRPr lang="it-IT" sz="3400" dirty="0">
              <a:solidFill>
                <a:schemeClr val="bg1"/>
              </a:solidFill>
              <a:latin typeface="Trebuchet MS" panose="020B0603020202020204" pitchFamily="34" charset="0"/>
            </a:endParaRPr>
          </a:p>
          <a:p>
            <a:pPr algn="just"/>
            <a:r>
              <a:rPr lang="it-IT" sz="3400" dirty="0">
                <a:solidFill>
                  <a:schemeClr val="bg1"/>
                </a:solidFill>
                <a:latin typeface="Trebuchet MS" panose="020B0603020202020204" pitchFamily="34" charset="0"/>
              </a:rPr>
              <a:t>ESEMPIO</a:t>
            </a:r>
          </a:p>
          <a:p>
            <a:pPr algn="just"/>
            <a:r>
              <a:rPr lang="it-IT" sz="3400" dirty="0">
                <a:solidFill>
                  <a:schemeClr val="bg1"/>
                </a:solidFill>
                <a:latin typeface="Trebuchet MS" panose="020B0603020202020204" pitchFamily="34" charset="0"/>
              </a:rPr>
              <a:t>Una società ha un capitale sociale di 500 mila euro suddiviso in 100 mila azioni con valore nominale pari a 5 euro. Nel 2025 realizza un utile di 25 mila euro e la società decide di distribuirne la metà agli azionisti (12.500). Il dividendo, per azioni è pari a 12.500/100.000 azioni = 0,125 euro per azione.</a:t>
            </a:r>
          </a:p>
          <a:p>
            <a:pPr algn="just"/>
            <a:endParaRPr lang="it-IT" sz="3400" dirty="0">
              <a:solidFill>
                <a:schemeClr val="bg1"/>
              </a:solidFill>
              <a:latin typeface="Trebuchet MS" panose="020B0603020202020204" pitchFamily="34" charset="0"/>
            </a:endParaRPr>
          </a:p>
          <a:p>
            <a:pPr algn="ctr">
              <a:lnSpc>
                <a:spcPts val="3100"/>
              </a:lnSpc>
            </a:pPr>
            <a:endParaRPr lang="en-US" sz="2000" b="1" dirty="0">
              <a:solidFill>
                <a:srgbClr val="FFFFFF"/>
              </a:solidFill>
              <a:latin typeface="Montserrat Medium"/>
              <a:ea typeface="Montserrat Medium"/>
              <a:cs typeface="Montserrat Medium"/>
              <a:sym typeface="Montserrat Medium"/>
            </a:endParaRPr>
          </a:p>
        </p:txBody>
      </p:sp>
      <p:sp>
        <p:nvSpPr>
          <p:cNvPr id="5" name="TextBox 5">
            <a:extLst>
              <a:ext uri="{FF2B5EF4-FFF2-40B4-BE49-F238E27FC236}">
                <a16:creationId xmlns:a16="http://schemas.microsoft.com/office/drawing/2014/main" id="{346CC11C-D0B2-B2E1-B468-2B96C628C7FD}"/>
              </a:ext>
            </a:extLst>
          </p:cNvPr>
          <p:cNvSpPr txBox="1"/>
          <p:nvPr/>
        </p:nvSpPr>
        <p:spPr>
          <a:xfrm>
            <a:off x="914400" y="571500"/>
            <a:ext cx="15087600" cy="1506566"/>
          </a:xfrm>
          <a:prstGeom prst="rect">
            <a:avLst/>
          </a:prstGeom>
        </p:spPr>
        <p:txBody>
          <a:bodyPr wrap="square" lIns="0" tIns="0" rIns="0" bIns="0" rtlCol="0" anchor="t">
            <a:spAutoFit/>
          </a:bodyPr>
          <a:lstStyle/>
          <a:p>
            <a:pPr marL="0" lvl="0" indent="0" algn="ctr">
              <a:lnSpc>
                <a:spcPts val="5700"/>
              </a:lnSpc>
              <a:spcBef>
                <a:spcPct val="0"/>
              </a:spcBef>
            </a:pPr>
            <a:endParaRPr lang="it-IT" sz="6600" b="1" dirty="0">
              <a:solidFill>
                <a:srgbClr val="FFFFFF"/>
              </a:solidFill>
              <a:latin typeface="Agrandir Bold"/>
              <a:ea typeface="Agrandir Bold"/>
              <a:cs typeface="Agrandir Bold"/>
              <a:sym typeface="Agrandir Bold"/>
            </a:endParaRPr>
          </a:p>
          <a:p>
            <a:pPr marL="0" lvl="0" indent="0">
              <a:lnSpc>
                <a:spcPts val="5700"/>
              </a:lnSpc>
              <a:spcBef>
                <a:spcPct val="0"/>
              </a:spcBef>
            </a:pPr>
            <a:r>
              <a:rPr lang="it-IT" sz="6600" b="1" dirty="0">
                <a:solidFill>
                  <a:srgbClr val="FFFFFF"/>
                </a:solidFill>
                <a:latin typeface="Agrandir Bold"/>
                <a:ea typeface="Agrandir Bold"/>
                <a:cs typeface="Agrandir Bold"/>
                <a:sym typeface="Agrandir Bold"/>
              </a:rPr>
              <a:t>Come si calcolano i dividendi?</a:t>
            </a:r>
            <a:endParaRPr lang="en-US" sz="6600" b="1" dirty="0">
              <a:solidFill>
                <a:srgbClr val="FFFFFF"/>
              </a:solidFill>
              <a:latin typeface="Agrandir Bold"/>
              <a:ea typeface="Agrandir Bold"/>
              <a:cs typeface="Agrandir Bold"/>
              <a:sym typeface="Agrandir Bold"/>
            </a:endParaRPr>
          </a:p>
        </p:txBody>
      </p:sp>
    </p:spTree>
    <p:extLst>
      <p:ext uri="{BB962C8B-B14F-4D97-AF65-F5344CB8AC3E}">
        <p14:creationId xmlns:p14="http://schemas.microsoft.com/office/powerpoint/2010/main" val="1357918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52DC9-AD61-FC96-3737-C6FDD26A74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72DC52-4C0C-2B65-CB20-BE745163A8DB}"/>
              </a:ext>
            </a:extLst>
          </p:cNvPr>
          <p:cNvSpPr/>
          <p:nvPr/>
        </p:nvSpPr>
        <p:spPr>
          <a:xfrm>
            <a:off x="-1" y="-979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5111" b="-15111"/>
            </a:stretch>
          </a:blipFill>
        </p:spPr>
        <p:txBody>
          <a:bodyPr/>
          <a:lstStyle/>
          <a:p>
            <a:endParaRPr lang="it-IT"/>
          </a:p>
        </p:txBody>
      </p:sp>
      <p:sp>
        <p:nvSpPr>
          <p:cNvPr id="3" name="TextBox 3">
            <a:extLst>
              <a:ext uri="{FF2B5EF4-FFF2-40B4-BE49-F238E27FC236}">
                <a16:creationId xmlns:a16="http://schemas.microsoft.com/office/drawing/2014/main" id="{701D8DAB-5BEB-32FC-F3A4-9A5E6886A8E6}"/>
              </a:ext>
            </a:extLst>
          </p:cNvPr>
          <p:cNvSpPr txBox="1"/>
          <p:nvPr/>
        </p:nvSpPr>
        <p:spPr>
          <a:xfrm>
            <a:off x="3548050" y="1773329"/>
            <a:ext cx="11990412" cy="4154984"/>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Qual è la differenza tra una azione e obbligazione?</a:t>
            </a:r>
            <a:br>
              <a:rPr lang="it-IT" sz="7200" b="1" spc="-252" dirty="0">
                <a:solidFill>
                  <a:srgbClr val="60AA82"/>
                </a:solidFill>
                <a:latin typeface="Agrandir Medium"/>
                <a:ea typeface="Agrandir Medium"/>
                <a:cs typeface="Agrandir Medium"/>
                <a:sym typeface="Agrandir Medium"/>
              </a:rPr>
            </a:br>
            <a:endParaRPr lang="it-IT" sz="7200" b="1" spc="-252" dirty="0">
              <a:solidFill>
                <a:srgbClr val="60AA82"/>
              </a:solidFill>
              <a:latin typeface="Agrandir Medium"/>
              <a:ea typeface="Agrandir Medium"/>
              <a:cs typeface="Agrandir Medium"/>
              <a:sym typeface="Agrandir Medium"/>
            </a:endParaRPr>
          </a:p>
          <a:p>
            <a:pPr algn="ctr">
              <a:lnSpc>
                <a:spcPts val="8136"/>
              </a:lnSpc>
            </a:pP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B07A7853-5C70-B73D-51E6-691DB5770620}"/>
              </a:ext>
            </a:extLst>
          </p:cNvPr>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grpSp>
        <p:nvGrpSpPr>
          <p:cNvPr id="7" name="Group 7">
            <a:extLst>
              <a:ext uri="{FF2B5EF4-FFF2-40B4-BE49-F238E27FC236}">
                <a16:creationId xmlns:a16="http://schemas.microsoft.com/office/drawing/2014/main" id="{A9D443AD-958F-37DB-A9C7-235D3AEB34D8}"/>
              </a:ext>
            </a:extLst>
          </p:cNvPr>
          <p:cNvGrpSpPr/>
          <p:nvPr/>
        </p:nvGrpSpPr>
        <p:grpSpPr>
          <a:xfrm>
            <a:off x="8641943" y="4701682"/>
            <a:ext cx="502056" cy="502056"/>
            <a:chOff x="0" y="0"/>
            <a:chExt cx="812800" cy="812800"/>
          </a:xfrm>
        </p:grpSpPr>
        <p:sp>
          <p:nvSpPr>
            <p:cNvPr id="8" name="Freeform 8">
              <a:extLst>
                <a:ext uri="{FF2B5EF4-FFF2-40B4-BE49-F238E27FC236}">
                  <a16:creationId xmlns:a16="http://schemas.microsoft.com/office/drawing/2014/main" id="{4CCA0479-1AAC-8432-1862-CE8E123A6BD1}"/>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4A1AE69E-09F3-4FC7-40D7-F156F26D3F30}"/>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001EB646-F846-F4E0-8A2C-7FA7765CD08A}"/>
              </a:ext>
            </a:extLst>
          </p:cNvPr>
          <p:cNvGrpSpPr/>
          <p:nvPr/>
        </p:nvGrpSpPr>
        <p:grpSpPr>
          <a:xfrm>
            <a:off x="1635820" y="4701682"/>
            <a:ext cx="502056" cy="502056"/>
            <a:chOff x="0" y="0"/>
            <a:chExt cx="812800" cy="812800"/>
          </a:xfrm>
        </p:grpSpPr>
        <p:sp>
          <p:nvSpPr>
            <p:cNvPr id="11" name="Freeform 11">
              <a:extLst>
                <a:ext uri="{FF2B5EF4-FFF2-40B4-BE49-F238E27FC236}">
                  <a16:creationId xmlns:a16="http://schemas.microsoft.com/office/drawing/2014/main" id="{146223D0-DAE4-F3D7-EE89-F7F670CD88B9}"/>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BBEB5A36-623A-E6D2-29BD-20871CE2EDE2}"/>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13" name="TextBox 13">
            <a:extLst>
              <a:ext uri="{FF2B5EF4-FFF2-40B4-BE49-F238E27FC236}">
                <a16:creationId xmlns:a16="http://schemas.microsoft.com/office/drawing/2014/main" id="{E165052C-4535-2CD6-E15E-034C18F21381}"/>
              </a:ext>
            </a:extLst>
          </p:cNvPr>
          <p:cNvSpPr txBox="1"/>
          <p:nvPr/>
        </p:nvSpPr>
        <p:spPr>
          <a:xfrm>
            <a:off x="1714266" y="5376320"/>
            <a:ext cx="6210534" cy="4603824"/>
          </a:xfrm>
          <a:prstGeom prst="rect">
            <a:avLst/>
          </a:prstGeom>
        </p:spPr>
        <p:txBody>
          <a:bodyPr wrap="square" lIns="0" tIns="0" rIns="0" bIns="0" rtlCol="0" anchor="t">
            <a:spAutoFit/>
          </a:bodyPr>
          <a:lstStyle/>
          <a:p>
            <a:pPr algn="just"/>
            <a:r>
              <a:rPr lang="it-IT" sz="2800" b="1" dirty="0">
                <a:solidFill>
                  <a:srgbClr val="000000"/>
                </a:solidFill>
                <a:latin typeface="Trebuchet MS" panose="020B0603020202020204" pitchFamily="34" charset="0"/>
                <a:ea typeface="Montserrat Medium"/>
                <a:cs typeface="Montserrat Medium"/>
                <a:sym typeface="Montserrat Medium"/>
              </a:rPr>
              <a:t>Acquistando o sottoscrivendo un'obbligazione diventi creditore </a:t>
            </a:r>
          </a:p>
          <a:p>
            <a:pPr algn="just"/>
            <a:r>
              <a:rPr lang="it-IT" sz="2800" b="1" dirty="0">
                <a:solidFill>
                  <a:srgbClr val="000000"/>
                </a:solidFill>
                <a:latin typeface="Trebuchet MS" panose="020B0603020202020204" pitchFamily="34" charset="0"/>
                <a:ea typeface="Montserrat Medium"/>
                <a:cs typeface="Montserrat Medium"/>
                <a:sym typeface="Montserrat Medium"/>
              </a:rPr>
              <a:t>della società che l'ha emessa, cioè stai concedendo alla società un prestito. </a:t>
            </a:r>
          </a:p>
          <a:p>
            <a:pPr algn="just"/>
            <a:r>
              <a:rPr lang="it-IT" sz="2800" b="1" dirty="0">
                <a:solidFill>
                  <a:srgbClr val="000000"/>
                </a:solidFill>
                <a:latin typeface="Trebuchet MS" panose="020B0603020202020204" pitchFamily="34" charset="0"/>
                <a:ea typeface="Montserrat Medium"/>
                <a:cs typeface="Montserrat Medium"/>
                <a:sym typeface="Montserrat Medium"/>
              </a:rPr>
              <a:t>Di conseguenza, la società è obbligata a pagarti periodicamente eventuali interessi e a restituirti alla scadenza il  valore nominale o valore di rimborso dell'obbligazione</a:t>
            </a:r>
            <a:r>
              <a:rPr lang="it-IT" sz="2000" b="1" dirty="0">
                <a:solidFill>
                  <a:srgbClr val="000000"/>
                </a:solidFill>
                <a:latin typeface="Trebuchet MS" panose="020B0603020202020204" pitchFamily="34" charset="0"/>
                <a:ea typeface="Montserrat Medium"/>
                <a:cs typeface="Montserrat Medium"/>
                <a:sym typeface="Montserrat Medium"/>
              </a:rPr>
              <a:t>.</a:t>
            </a:r>
          </a:p>
          <a:p>
            <a:pPr algn="l">
              <a:lnSpc>
                <a:spcPts val="2340"/>
              </a:lnSpc>
            </a:pPr>
            <a:endParaRPr lang="en-US" sz="2000" b="1" dirty="0">
              <a:solidFill>
                <a:srgbClr val="000000"/>
              </a:solidFill>
              <a:latin typeface="Trebuchet MS" panose="020B0603020202020204" pitchFamily="34" charset="0"/>
              <a:ea typeface="Montserrat Medium"/>
              <a:cs typeface="Montserrat Medium"/>
              <a:sym typeface="Montserrat Medium"/>
            </a:endParaRPr>
          </a:p>
        </p:txBody>
      </p:sp>
      <p:grpSp>
        <p:nvGrpSpPr>
          <p:cNvPr id="16" name="Group 16">
            <a:extLst>
              <a:ext uri="{FF2B5EF4-FFF2-40B4-BE49-F238E27FC236}">
                <a16:creationId xmlns:a16="http://schemas.microsoft.com/office/drawing/2014/main" id="{BAF53E76-55E0-3E8C-C155-85EEB7311392}"/>
              </a:ext>
            </a:extLst>
          </p:cNvPr>
          <p:cNvGrpSpPr/>
          <p:nvPr/>
        </p:nvGrpSpPr>
        <p:grpSpPr>
          <a:xfrm>
            <a:off x="14478000" y="4701682"/>
            <a:ext cx="502056" cy="502056"/>
            <a:chOff x="0" y="0"/>
            <a:chExt cx="812800" cy="812800"/>
          </a:xfrm>
        </p:grpSpPr>
        <p:sp>
          <p:nvSpPr>
            <p:cNvPr id="17" name="Freeform 17">
              <a:extLst>
                <a:ext uri="{FF2B5EF4-FFF2-40B4-BE49-F238E27FC236}">
                  <a16:creationId xmlns:a16="http://schemas.microsoft.com/office/drawing/2014/main" id="{1ACDF4BB-1738-94FB-2DE8-9B08F572CB57}"/>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5E168D44-EB4C-A3C4-2C9A-E06723F14FD8}"/>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19" name="TextBox 19">
            <a:extLst>
              <a:ext uri="{FF2B5EF4-FFF2-40B4-BE49-F238E27FC236}">
                <a16:creationId xmlns:a16="http://schemas.microsoft.com/office/drawing/2014/main" id="{88E001EE-55EA-E0B7-9AFC-4FC83FA52DEB}"/>
              </a:ext>
            </a:extLst>
          </p:cNvPr>
          <p:cNvSpPr txBox="1"/>
          <p:nvPr/>
        </p:nvSpPr>
        <p:spPr>
          <a:xfrm>
            <a:off x="10134600" y="5274340"/>
            <a:ext cx="6814036" cy="4603824"/>
          </a:xfrm>
          <a:prstGeom prst="rect">
            <a:avLst/>
          </a:prstGeom>
        </p:spPr>
        <p:txBody>
          <a:bodyPr wrap="square" lIns="0" tIns="0" rIns="0" bIns="0" rtlCol="0" anchor="t">
            <a:spAutoFit/>
          </a:bodyPr>
          <a:lstStyle/>
          <a:p>
            <a:pPr algn="just"/>
            <a:r>
              <a:rPr lang="it-IT" sz="2800" b="1" dirty="0">
                <a:solidFill>
                  <a:srgbClr val="000000"/>
                </a:solidFill>
                <a:latin typeface="Trebuchet MS" panose="020B0603020202020204" pitchFamily="34" charset="0"/>
                <a:ea typeface="Montserrat Medium"/>
                <a:cs typeface="Montserrat Medium"/>
                <a:sym typeface="Montserrat Medium"/>
              </a:rPr>
              <a:t>Quando compri un'azione, invece, la società non ha l'obbligo di restituzione della quota di patrimonio equivalente, salvo in caso di scioglimento e liquidazione. Di solito, non hai nemmeno il diritto di ricevere pagamenti periodici predeterminati, ma soltanto la parte di utile che la società decide di distribuire attraverso i dividendi.</a:t>
            </a:r>
          </a:p>
          <a:p>
            <a:pPr algn="l">
              <a:lnSpc>
                <a:spcPts val="2340"/>
              </a:lnSpc>
            </a:pPr>
            <a:endParaRPr lang="en-US" sz="2000" b="1" dirty="0">
              <a:solidFill>
                <a:srgbClr val="000000"/>
              </a:solidFill>
              <a:latin typeface="Trebuchet MS" panose="020B0603020202020204" pitchFamily="34" charset="0"/>
              <a:ea typeface="Montserrat Medium"/>
              <a:cs typeface="Montserrat Medium"/>
              <a:sym typeface="Montserrat Medium"/>
            </a:endParaRPr>
          </a:p>
        </p:txBody>
      </p:sp>
      <p:sp>
        <p:nvSpPr>
          <p:cNvPr id="25" name="Freeform 25">
            <a:extLst>
              <a:ext uri="{FF2B5EF4-FFF2-40B4-BE49-F238E27FC236}">
                <a16:creationId xmlns:a16="http://schemas.microsoft.com/office/drawing/2014/main" id="{CA5A1637-6820-BC5E-4B3F-DE8273531A65}"/>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4AEBA782-BD74-2739-96B0-6066E251149E}"/>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E35018A5-3506-C54C-61EF-AEB4D85B6421}"/>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F846C3B7-52DE-9A85-E9E6-0C69682D6515}"/>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70296225-AD7C-474A-110C-FF25CC0F0661}"/>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it-IT"/>
          </a:p>
        </p:txBody>
      </p:sp>
    </p:spTree>
    <p:extLst>
      <p:ext uri="{BB962C8B-B14F-4D97-AF65-F5344CB8AC3E}">
        <p14:creationId xmlns:p14="http://schemas.microsoft.com/office/powerpoint/2010/main" val="494696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D809C-4002-9933-9927-CBFED671F39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DD3489A-6734-9257-8C26-BDAA8F2F5E42}"/>
              </a:ext>
            </a:extLst>
          </p:cNvPr>
          <p:cNvSpPr txBox="1"/>
          <p:nvPr/>
        </p:nvSpPr>
        <p:spPr>
          <a:xfrm>
            <a:off x="8991600" y="647700"/>
            <a:ext cx="7982514" cy="2077492"/>
          </a:xfrm>
          <a:prstGeom prst="rect">
            <a:avLst/>
          </a:prstGeom>
        </p:spPr>
        <p:txBody>
          <a:bodyPr wrap="square" lIns="0" tIns="0" rIns="0" bIns="0" rtlCol="0" anchor="t">
            <a:spAutoFit/>
          </a:bodyPr>
          <a:lstStyle/>
          <a:p>
            <a:pPr>
              <a:lnSpc>
                <a:spcPts val="8136"/>
              </a:lnSpc>
            </a:pPr>
            <a:r>
              <a:rPr lang="en-US" sz="7200" b="1" spc="-252" dirty="0">
                <a:solidFill>
                  <a:srgbClr val="000000"/>
                </a:solidFill>
                <a:latin typeface="Agrandir Medium"/>
                <a:ea typeface="Agrandir Medium"/>
                <a:cs typeface="Agrandir Medium"/>
                <a:sym typeface="Agrandir Medium"/>
              </a:rPr>
              <a:t>Apple</a:t>
            </a:r>
          </a:p>
          <a:p>
            <a:pPr algn="l">
              <a:lnSpc>
                <a:spcPts val="8136"/>
              </a:lnSpc>
            </a:pPr>
            <a:endParaRPr lang="en-US" sz="7200" b="1" spc="-252" dirty="0">
              <a:solidFill>
                <a:srgbClr val="000000"/>
              </a:solidFill>
              <a:latin typeface="Agrandir Medium"/>
              <a:ea typeface="Agrandir Medium"/>
              <a:cs typeface="Agrandir Medium"/>
              <a:sym typeface="Agrandir Medium"/>
            </a:endParaRPr>
          </a:p>
        </p:txBody>
      </p:sp>
      <p:sp>
        <p:nvSpPr>
          <p:cNvPr id="5" name="TextBox 5">
            <a:extLst>
              <a:ext uri="{FF2B5EF4-FFF2-40B4-BE49-F238E27FC236}">
                <a16:creationId xmlns:a16="http://schemas.microsoft.com/office/drawing/2014/main" id="{FCA4A1E7-6945-4ADA-7F2D-3992A053939A}"/>
              </a:ext>
            </a:extLst>
          </p:cNvPr>
          <p:cNvSpPr txBox="1"/>
          <p:nvPr/>
        </p:nvSpPr>
        <p:spPr>
          <a:xfrm>
            <a:off x="8763000" y="1943101"/>
            <a:ext cx="8839200" cy="9417963"/>
          </a:xfrm>
          <a:prstGeom prst="rect">
            <a:avLst/>
          </a:prstGeom>
        </p:spPr>
        <p:txBody>
          <a:bodyPr wrap="square" lIns="0" tIns="0" rIns="0" bIns="0" rtlCol="0" anchor="t">
            <a:spAutoFit/>
          </a:bodyPr>
          <a:lstStyle/>
          <a:p>
            <a:pPr fontAlgn="base"/>
            <a:r>
              <a:rPr lang="it-IT" sz="2800" dirty="0">
                <a:latin typeface="Trebuchet MS" panose="020B0603020202020204" pitchFamily="34" charset="0"/>
              </a:rPr>
              <a:t>La società </a:t>
            </a:r>
            <a:r>
              <a:rPr lang="it-IT" sz="2800" b="1" dirty="0">
                <a:latin typeface="Trebuchet MS" panose="020B0603020202020204" pitchFamily="34" charset="0"/>
              </a:rPr>
              <a:t>Apple</a:t>
            </a:r>
            <a:r>
              <a:rPr lang="it-IT" sz="2800" dirty="0">
                <a:latin typeface="Trebuchet MS" panose="020B0603020202020204" pitchFamily="34" charset="0"/>
              </a:rPr>
              <a:t>  è una multinazionale nata nel 1976 da due soci americani, compagni liceali, </a:t>
            </a:r>
            <a:r>
              <a:rPr lang="it-IT" sz="2800" b="1" dirty="0">
                <a:latin typeface="Trebuchet MS" panose="020B0603020202020204" pitchFamily="34" charset="0"/>
              </a:rPr>
              <a:t>Steve Jobs</a:t>
            </a:r>
            <a:r>
              <a:rPr lang="it-IT" sz="2800" dirty="0">
                <a:latin typeface="Trebuchet MS" panose="020B0603020202020204" pitchFamily="34" charset="0"/>
              </a:rPr>
              <a:t> e </a:t>
            </a:r>
            <a:r>
              <a:rPr lang="it-IT" sz="2800" b="1" dirty="0">
                <a:latin typeface="Trebuchet MS" panose="020B0603020202020204" pitchFamily="34" charset="0"/>
              </a:rPr>
              <a:t>Steve Wozniak</a:t>
            </a:r>
            <a:r>
              <a:rPr lang="it-IT" sz="2800" dirty="0">
                <a:latin typeface="Trebuchet MS" panose="020B0603020202020204" pitchFamily="34" charset="0"/>
              </a:rPr>
              <a:t>.</a:t>
            </a:r>
            <a:r>
              <a:rPr lang="it-IT" sz="2800" b="1" dirty="0">
                <a:latin typeface="Trebuchet MS" panose="020B0603020202020204" pitchFamily="34" charset="0"/>
              </a:rPr>
              <a:t> </a:t>
            </a:r>
          </a:p>
          <a:p>
            <a:pPr fontAlgn="base"/>
            <a:r>
              <a:rPr lang="it-IT" sz="2800" dirty="0">
                <a:latin typeface="Trebuchet MS" panose="020B0603020202020204" pitchFamily="34" charset="0"/>
              </a:rPr>
              <a:t>Il settore di attività di Apple è la progettazione di prodotti informatici quali PC o software.</a:t>
            </a:r>
          </a:p>
          <a:p>
            <a:pPr fontAlgn="base"/>
            <a:r>
              <a:rPr lang="it-IT" sz="2800" dirty="0">
                <a:latin typeface="Trebuchet MS" panose="020B0603020202020204" pitchFamily="34" charset="0"/>
              </a:rPr>
              <a:t>Questa società ha dato nascita, all’illustre </a:t>
            </a:r>
            <a:r>
              <a:rPr lang="it-IT" sz="2800" b="1" dirty="0">
                <a:latin typeface="Trebuchet MS" panose="020B0603020202020204" pitchFamily="34" charset="0"/>
              </a:rPr>
              <a:t>Macintosh</a:t>
            </a:r>
            <a:r>
              <a:rPr lang="it-IT" sz="2800" dirty="0">
                <a:latin typeface="Trebuchet MS" panose="020B0603020202020204" pitchFamily="34" charset="0"/>
              </a:rPr>
              <a:t>, poi, più di recente, a dei terminali mobili come l’</a:t>
            </a:r>
            <a:r>
              <a:rPr lang="it-IT" sz="2800" b="1" dirty="0">
                <a:latin typeface="Trebuchet MS" panose="020B0603020202020204" pitchFamily="34" charset="0"/>
              </a:rPr>
              <a:t>IPod</a:t>
            </a:r>
            <a:r>
              <a:rPr lang="it-IT" sz="2800" dirty="0">
                <a:latin typeface="Trebuchet MS" panose="020B0603020202020204" pitchFamily="34" charset="0"/>
              </a:rPr>
              <a:t>, </a:t>
            </a:r>
            <a:r>
              <a:rPr lang="it-IT" sz="2800" dirty="0" err="1">
                <a:latin typeface="Trebuchet MS" panose="020B0603020202020204" pitchFamily="34" charset="0"/>
              </a:rPr>
              <a:t>l’</a:t>
            </a:r>
            <a:r>
              <a:rPr lang="it-IT" sz="2800" b="1" dirty="0" err="1">
                <a:latin typeface="Trebuchet MS" panose="020B0603020202020204" pitchFamily="34" charset="0"/>
              </a:rPr>
              <a:t>Iphone</a:t>
            </a:r>
            <a:r>
              <a:rPr lang="it-IT" sz="2800" dirty="0">
                <a:latin typeface="Trebuchet MS" panose="020B0603020202020204" pitchFamily="34" charset="0"/>
              </a:rPr>
              <a:t> e </a:t>
            </a:r>
            <a:r>
              <a:rPr lang="it-IT" sz="2800" dirty="0" err="1">
                <a:latin typeface="Trebuchet MS" panose="020B0603020202020204" pitchFamily="34" charset="0"/>
              </a:rPr>
              <a:t>l’</a:t>
            </a:r>
            <a:r>
              <a:rPr lang="it-IT" sz="2800" b="1" dirty="0" err="1">
                <a:latin typeface="Trebuchet MS" panose="020B0603020202020204" pitchFamily="34" charset="0"/>
              </a:rPr>
              <a:t>Ipad</a:t>
            </a:r>
            <a:r>
              <a:rPr lang="it-IT" sz="2800" b="1" dirty="0">
                <a:latin typeface="Trebuchet MS" panose="020B0603020202020204" pitchFamily="34" charset="0"/>
              </a:rPr>
              <a:t> e</a:t>
            </a:r>
            <a:r>
              <a:rPr lang="it-IT" sz="2800" dirty="0">
                <a:latin typeface="Trebuchet MS" panose="020B0603020202020204" pitchFamily="34" charset="0"/>
              </a:rPr>
              <a:t> anche alla realizzazione dell’app </a:t>
            </a:r>
            <a:r>
              <a:rPr lang="it-IT" sz="2800" b="1" dirty="0">
                <a:latin typeface="Trebuchet MS" panose="020B0603020202020204" pitchFamily="34" charset="0"/>
              </a:rPr>
              <a:t>Itunes.</a:t>
            </a:r>
          </a:p>
          <a:p>
            <a:pPr fontAlgn="base"/>
            <a:r>
              <a:rPr lang="it-IT" sz="2800" dirty="0">
                <a:latin typeface="Trebuchet MS" panose="020B0603020202020204" pitchFamily="34" charset="0"/>
              </a:rPr>
              <a:t>Il 19 Dicembre 1980, l’ azienda entra a far parte nel </a:t>
            </a:r>
            <a:r>
              <a:rPr lang="it-IT" sz="2800" b="1" dirty="0">
                <a:latin typeface="Trebuchet MS" panose="020B0603020202020204" pitchFamily="34" charset="0"/>
              </a:rPr>
              <a:t>NASDAQ</a:t>
            </a:r>
            <a:r>
              <a:rPr lang="it-IT" sz="2800" dirty="0">
                <a:latin typeface="Trebuchet MS" panose="020B0603020202020204" pitchFamily="34" charset="0"/>
              </a:rPr>
              <a:t>, con un valore per azione di soli 22$, primo esempio al mondo di mercato borsistico elettronico.</a:t>
            </a:r>
          </a:p>
          <a:p>
            <a:pPr fontAlgn="base"/>
            <a:r>
              <a:rPr lang="it-IT" sz="2800" dirty="0">
                <a:latin typeface="Trebuchet MS" panose="020B0603020202020204" pitchFamily="34" charset="0"/>
              </a:rPr>
              <a:t>E’ incredibile come, dal 2000 in poi, i proprietari siano riusciti a moltiplicare il valore azionistico dei prodotti Apple e, che il titolo sia incrementato per ben 600 volte il suo valore effettivo</a:t>
            </a:r>
            <a:r>
              <a:rPr lang="it-IT" sz="2400" dirty="0">
                <a:latin typeface="Trebuchet MS" panose="020B0603020202020204" pitchFamily="34" charset="0"/>
              </a:rPr>
              <a:t>.</a:t>
            </a:r>
          </a:p>
          <a:p>
            <a:r>
              <a:rPr lang="it-IT" sz="3600" dirty="0">
                <a:solidFill>
                  <a:schemeClr val="bg1"/>
                </a:solidFill>
                <a:latin typeface="Trebuchet MS" panose="020B0603020202020204" pitchFamily="34" charset="0"/>
              </a:rPr>
              <a:t>.</a:t>
            </a:r>
          </a:p>
          <a:p>
            <a:endParaRPr lang="it-IT" sz="2000" dirty="0">
              <a:solidFill>
                <a:schemeClr val="bg1"/>
              </a:solidFill>
            </a:endParaRPr>
          </a:p>
          <a:p>
            <a:r>
              <a:rPr lang="it-IT" sz="2000" dirty="0">
                <a:solidFill>
                  <a:schemeClr val="bg1"/>
                </a:solidFill>
              </a:rPr>
              <a:t>Gli ordini in acquisto e in vendita che vengono immessi contemporaneamente sul mercato vengono raccolti nel «book» dei prezzi.</a:t>
            </a:r>
          </a:p>
          <a:p>
            <a:r>
              <a:rPr lang="it-IT" sz="2000" dirty="0">
                <a:solidFill>
                  <a:schemeClr val="bg1"/>
                </a:solidFill>
              </a:rPr>
              <a:t>zot. </a:t>
            </a:r>
          </a:p>
          <a:p>
            <a:r>
              <a:rPr lang="it-IT" sz="2000" dirty="0">
                <a:solidFill>
                  <a:schemeClr val="bg1"/>
                </a:solidFill>
              </a:rPr>
              <a:t>Gli ordini in acquisto e in vendita che vengono immessi contemporaneamente</a:t>
            </a:r>
          </a:p>
        </p:txBody>
      </p:sp>
      <p:pic>
        <p:nvPicPr>
          <p:cNvPr id="6" name="Immagine 5">
            <a:extLst>
              <a:ext uri="{FF2B5EF4-FFF2-40B4-BE49-F238E27FC236}">
                <a16:creationId xmlns:a16="http://schemas.microsoft.com/office/drawing/2014/main" id="{67FEA6F0-7393-58CF-20D0-3035EEE51BDF}"/>
              </a:ext>
            </a:extLst>
          </p:cNvPr>
          <p:cNvPicPr>
            <a:picLocks noChangeAspect="1"/>
          </p:cNvPicPr>
          <p:nvPr/>
        </p:nvPicPr>
        <p:blipFill>
          <a:blip r:embed="rId3"/>
          <a:stretch>
            <a:fillRect/>
          </a:stretch>
        </p:blipFill>
        <p:spPr>
          <a:xfrm>
            <a:off x="0" y="0"/>
            <a:ext cx="8515914" cy="10287000"/>
          </a:xfrm>
          <a:prstGeom prst="rect">
            <a:avLst/>
          </a:prstGeom>
        </p:spPr>
      </p:pic>
    </p:spTree>
    <p:extLst>
      <p:ext uri="{BB962C8B-B14F-4D97-AF65-F5344CB8AC3E}">
        <p14:creationId xmlns:p14="http://schemas.microsoft.com/office/powerpoint/2010/main" val="131705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367FD-FE8A-6B16-DD2E-B8B114CA9E7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E1DC34C-B4AD-22AB-B6D5-D97F55EB89E1}"/>
              </a:ext>
            </a:extLst>
          </p:cNvPr>
          <p:cNvSpPr/>
          <p:nvPr/>
        </p:nvSpPr>
        <p:spPr>
          <a:xfrm>
            <a:off x="0" y="-966240"/>
            <a:ext cx="18288000" cy="116647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08D11560-F31F-9EE4-DA76-4331776DBD76}"/>
              </a:ext>
            </a:extLst>
          </p:cNvPr>
          <p:cNvGrpSpPr/>
          <p:nvPr/>
        </p:nvGrpSpPr>
        <p:grpSpPr>
          <a:xfrm>
            <a:off x="-838200" y="-966240"/>
            <a:ext cx="12877800" cy="12046000"/>
            <a:chOff x="0" y="0"/>
            <a:chExt cx="3349536" cy="3137528"/>
          </a:xfrm>
        </p:grpSpPr>
        <p:sp>
          <p:nvSpPr>
            <p:cNvPr id="4" name="Freeform 4">
              <a:extLst>
                <a:ext uri="{FF2B5EF4-FFF2-40B4-BE49-F238E27FC236}">
                  <a16:creationId xmlns:a16="http://schemas.microsoft.com/office/drawing/2014/main" id="{FC393530-9180-CF50-698E-4BAF227FDF9C}"/>
                </a:ext>
              </a:extLst>
            </p:cNvPr>
            <p:cNvSpPr/>
            <p:nvPr/>
          </p:nvSpPr>
          <p:spPr>
            <a:xfrm>
              <a:off x="0" y="0"/>
              <a:ext cx="3349536" cy="3137528"/>
            </a:xfrm>
            <a:custGeom>
              <a:avLst/>
              <a:gdLst/>
              <a:ahLst/>
              <a:cxnLst/>
              <a:rect l="l" t="t" r="r" b="b"/>
              <a:pathLst>
                <a:path w="3349536" h="3137528">
                  <a:moveTo>
                    <a:pt x="0" y="0"/>
                  </a:moveTo>
                  <a:lnTo>
                    <a:pt x="3349536" y="0"/>
                  </a:lnTo>
                  <a:lnTo>
                    <a:pt x="3349536" y="3137528"/>
                  </a:lnTo>
                  <a:lnTo>
                    <a:pt x="0" y="3137528"/>
                  </a:lnTo>
                  <a:close/>
                </a:path>
              </a:pathLst>
            </a:custGeom>
            <a:solidFill>
              <a:srgbClr val="60AA82"/>
            </a:solidFill>
          </p:spPr>
          <p:txBody>
            <a:bodyPr/>
            <a:lstStyle/>
            <a:p>
              <a:endParaRPr lang="it-IT"/>
            </a:p>
          </p:txBody>
        </p:sp>
        <p:sp>
          <p:nvSpPr>
            <p:cNvPr id="5" name="TextBox 5">
              <a:extLst>
                <a:ext uri="{FF2B5EF4-FFF2-40B4-BE49-F238E27FC236}">
                  <a16:creationId xmlns:a16="http://schemas.microsoft.com/office/drawing/2014/main" id="{32648A8B-BFBB-A595-FAE2-A9C1F4E716F1}"/>
                </a:ext>
              </a:extLst>
            </p:cNvPr>
            <p:cNvSpPr txBox="1"/>
            <p:nvPr/>
          </p:nvSpPr>
          <p:spPr>
            <a:xfrm>
              <a:off x="0" y="38100"/>
              <a:ext cx="3349536" cy="3099428"/>
            </a:xfrm>
            <a:prstGeom prst="rect">
              <a:avLst/>
            </a:prstGeom>
          </p:spPr>
          <p:txBody>
            <a:bodyPr lIns="50800" tIns="50800" rIns="50800" bIns="50800" rtlCol="0" anchor="ctr"/>
            <a:lstStyle/>
            <a:p>
              <a:pPr algn="ctr">
                <a:lnSpc>
                  <a:spcPts val="2266"/>
                </a:lnSpc>
              </a:pPr>
              <a:endParaRPr/>
            </a:p>
          </p:txBody>
        </p:sp>
      </p:grpSp>
      <p:sp>
        <p:nvSpPr>
          <p:cNvPr id="6" name="Freeform 6">
            <a:extLst>
              <a:ext uri="{FF2B5EF4-FFF2-40B4-BE49-F238E27FC236}">
                <a16:creationId xmlns:a16="http://schemas.microsoft.com/office/drawing/2014/main" id="{DD722611-4354-9688-C115-8E95D9AD710E}"/>
              </a:ext>
            </a:extLst>
          </p:cNvPr>
          <p:cNvSpPr/>
          <p:nvPr/>
        </p:nvSpPr>
        <p:spPr>
          <a:xfrm>
            <a:off x="13134006" y="2317525"/>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a:p>
        </p:txBody>
      </p:sp>
      <p:sp>
        <p:nvSpPr>
          <p:cNvPr id="7" name="TextBox 7">
            <a:extLst>
              <a:ext uri="{FF2B5EF4-FFF2-40B4-BE49-F238E27FC236}">
                <a16:creationId xmlns:a16="http://schemas.microsoft.com/office/drawing/2014/main" id="{E36A4878-5E2F-42A9-576D-B205939EC702}"/>
              </a:ext>
            </a:extLst>
          </p:cNvPr>
          <p:cNvSpPr txBox="1"/>
          <p:nvPr/>
        </p:nvSpPr>
        <p:spPr>
          <a:xfrm>
            <a:off x="228600" y="342900"/>
            <a:ext cx="10722034" cy="3116238"/>
          </a:xfrm>
          <a:prstGeom prst="rect">
            <a:avLst/>
          </a:prstGeom>
        </p:spPr>
        <p:txBody>
          <a:bodyPr wrap="square" lIns="0" tIns="0" rIns="0" bIns="0" rtlCol="0" anchor="t">
            <a:spAutoFit/>
          </a:bodyPr>
          <a:lstStyle/>
          <a:p>
            <a:pPr marL="0" lvl="0" indent="0" algn="l">
              <a:lnSpc>
                <a:spcPts val="8136"/>
              </a:lnSpc>
            </a:pPr>
            <a:r>
              <a:rPr lang="it-IT" sz="6600" b="1" spc="-252" dirty="0">
                <a:solidFill>
                  <a:srgbClr val="FFFFFF"/>
                </a:solidFill>
                <a:latin typeface="Agrandir Medium"/>
                <a:ea typeface="Agrandir Medium"/>
                <a:cs typeface="Agrandir Medium"/>
                <a:sym typeface="Agrandir Medium"/>
              </a:rPr>
              <a:t>Quanti soldi avresti oggi se avessi investito in azioni Apple 44 anni fa?</a:t>
            </a:r>
            <a:endParaRPr lang="en-US" sz="6600" b="1" spc="-252" dirty="0">
              <a:solidFill>
                <a:srgbClr val="FFFFFF"/>
              </a:solidFill>
              <a:latin typeface="Agrandir Medium"/>
              <a:ea typeface="Agrandir Medium"/>
              <a:cs typeface="Agrandir Medium"/>
              <a:sym typeface="Agrandir Medium"/>
            </a:endParaRPr>
          </a:p>
        </p:txBody>
      </p:sp>
      <p:sp>
        <p:nvSpPr>
          <p:cNvPr id="8" name="TextBox 8">
            <a:extLst>
              <a:ext uri="{FF2B5EF4-FFF2-40B4-BE49-F238E27FC236}">
                <a16:creationId xmlns:a16="http://schemas.microsoft.com/office/drawing/2014/main" id="{E0703936-DDAA-D1D3-BF7E-0E44214F5634}"/>
              </a:ext>
            </a:extLst>
          </p:cNvPr>
          <p:cNvSpPr txBox="1"/>
          <p:nvPr/>
        </p:nvSpPr>
        <p:spPr>
          <a:xfrm>
            <a:off x="228600" y="3605416"/>
            <a:ext cx="10722034" cy="6401753"/>
          </a:xfrm>
          <a:prstGeom prst="rect">
            <a:avLst/>
          </a:prstGeom>
        </p:spPr>
        <p:txBody>
          <a:bodyPr wrap="square" lIns="0" tIns="0" rIns="0" bIns="0" rtlCol="0" anchor="t">
            <a:spAutoFit/>
          </a:bodyPr>
          <a:lstStyle/>
          <a:p>
            <a:r>
              <a:rPr lang="it-IT" sz="3200" dirty="0">
                <a:latin typeface="Trebuchet MS" panose="020B0603020202020204" pitchFamily="34" charset="0"/>
              </a:rPr>
              <a:t>Se nel 1980 avessi investito 10.000$ nelle azioni Apple  al momento della loro offerta pubblica iniziale (IPO</a:t>
            </a:r>
            <a:r>
              <a:rPr lang="it-IT" sz="3200" b="1" dirty="0">
                <a:latin typeface="Trebuchet MS" panose="020B0603020202020204" pitchFamily="34" charset="0"/>
              </a:rPr>
              <a:t>)</a:t>
            </a:r>
            <a:r>
              <a:rPr lang="it-IT" sz="3200" dirty="0">
                <a:latin typeface="Trebuchet MS" panose="020B0603020202020204" pitchFamily="34" charset="0"/>
              </a:rPr>
              <a:t>, oggi quel capitale sarebbe cresciuto in modo straordinario. </a:t>
            </a:r>
          </a:p>
          <a:p>
            <a:endParaRPr lang="it-IT" sz="3200" dirty="0">
              <a:latin typeface="Trebuchet MS" panose="020B0603020202020204" pitchFamily="34" charset="0"/>
            </a:endParaRPr>
          </a:p>
          <a:p>
            <a:pPr algn="just"/>
            <a:r>
              <a:rPr lang="it-IT" sz="3200" dirty="0">
                <a:latin typeface="Trebuchet MS" panose="020B0603020202020204" pitchFamily="34" charset="0"/>
              </a:rPr>
              <a:t>All’epoca, un investitore italiano avrebbe speso 9.551.604 lire per comprare </a:t>
            </a:r>
            <a:r>
              <a:rPr lang="it-IT" sz="3200" b="1" dirty="0">
                <a:latin typeface="Trebuchet MS" panose="020B0603020202020204" pitchFamily="34" charset="0"/>
              </a:rPr>
              <a:t>454 azioni</a:t>
            </a:r>
            <a:r>
              <a:rPr lang="it-IT" sz="3200" dirty="0">
                <a:latin typeface="Trebuchet MS" panose="020B0603020202020204" pitchFamily="34" charset="0"/>
              </a:rPr>
              <a:t> al </a:t>
            </a:r>
            <a:r>
              <a:rPr lang="it-IT" sz="3200" b="1" dirty="0">
                <a:latin typeface="Trebuchet MS" panose="020B0603020202020204" pitchFamily="34" charset="0"/>
              </a:rPr>
              <a:t>prezzo di lancio di 22$</a:t>
            </a:r>
            <a:r>
              <a:rPr lang="it-IT" sz="3200" dirty="0">
                <a:latin typeface="Trebuchet MS" panose="020B0603020202020204" pitchFamily="34" charset="0"/>
              </a:rPr>
              <a:t>.</a:t>
            </a:r>
          </a:p>
          <a:p>
            <a:pPr algn="just"/>
            <a:r>
              <a:rPr lang="it-IT" sz="3200" b="1" dirty="0">
                <a:latin typeface="Trebuchet MS" panose="020B0603020202020204" pitchFamily="34" charset="0"/>
              </a:rPr>
              <a:t>Se avessi lasciato quei 10.000$ su un conto corrente in banca, oggi varrebbero appena 4.933€</a:t>
            </a:r>
            <a:r>
              <a:rPr lang="it-IT" sz="3200" dirty="0">
                <a:latin typeface="Trebuchet MS" panose="020B0603020202020204" pitchFamily="34" charset="0"/>
              </a:rPr>
              <a:t>, considerando l’inflazione e il passaggio dalla lira all’euro. </a:t>
            </a:r>
          </a:p>
          <a:p>
            <a:pPr algn="just"/>
            <a:endParaRPr lang="it-IT" sz="3200" dirty="0">
              <a:latin typeface="Trebuchet MS" panose="020B0603020202020204" pitchFamily="34" charset="0"/>
            </a:endParaRPr>
          </a:p>
          <a:p>
            <a:pPr algn="just"/>
            <a:r>
              <a:rPr lang="it-IT" sz="3200" dirty="0">
                <a:latin typeface="Trebuchet MS" panose="020B0603020202020204" pitchFamily="34" charset="0"/>
              </a:rPr>
              <a:t>Al contrario, investendo in Apple, il tuo portafoglio varrebbe oggi ben </a:t>
            </a:r>
            <a:r>
              <a:rPr lang="it-IT" sz="3200" b="1" dirty="0">
                <a:latin typeface="Trebuchet MS" panose="020B0603020202020204" pitchFamily="34" charset="0"/>
              </a:rPr>
              <a:t>12.020.116€</a:t>
            </a:r>
            <a:r>
              <a:rPr lang="it-IT" sz="3200" dirty="0">
                <a:latin typeface="Trebuchet MS" panose="020B0603020202020204" pitchFamily="34" charset="0"/>
              </a:rPr>
              <a:t>.</a:t>
            </a:r>
          </a:p>
          <a:p>
            <a:pPr marL="0" lvl="0" indent="0" algn="l">
              <a:spcBef>
                <a:spcPct val="0"/>
              </a:spcBef>
            </a:pPr>
            <a:endParaRPr lang="en-US" sz="3200" u="none" spc="113" dirty="0">
              <a:solidFill>
                <a:srgbClr val="FFFFFF"/>
              </a:solidFill>
              <a:latin typeface="Trebuchet MS" panose="020B0603020202020204" pitchFamily="34" charset="0"/>
              <a:ea typeface="Montserrat"/>
              <a:cs typeface="Montserrat"/>
              <a:sym typeface="Montserrat"/>
            </a:endParaRPr>
          </a:p>
        </p:txBody>
      </p:sp>
    </p:spTree>
    <p:extLst>
      <p:ext uri="{BB962C8B-B14F-4D97-AF65-F5344CB8AC3E}">
        <p14:creationId xmlns:p14="http://schemas.microsoft.com/office/powerpoint/2010/main" val="61461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dirty="0"/>
          </a:p>
        </p:txBody>
      </p:sp>
      <p:sp>
        <p:nvSpPr>
          <p:cNvPr id="3" name="TextBox 3"/>
          <p:cNvSpPr txBox="1"/>
          <p:nvPr/>
        </p:nvSpPr>
        <p:spPr>
          <a:xfrm>
            <a:off x="990600" y="785069"/>
            <a:ext cx="9709133" cy="1038746"/>
          </a:xfrm>
          <a:prstGeom prst="rect">
            <a:avLst/>
          </a:prstGeom>
        </p:spPr>
        <p:txBody>
          <a:bodyPr wrap="square" lIns="0" tIns="0" rIns="0" bIns="0" rtlCol="0" anchor="t">
            <a:spAutoFit/>
          </a:bodyPr>
          <a:lstStyle/>
          <a:p>
            <a:pPr marL="0" lvl="0" indent="0" algn="l">
              <a:lnSpc>
                <a:spcPts val="8136"/>
              </a:lnSpc>
            </a:pPr>
            <a:r>
              <a:rPr lang="en-US" sz="7200" b="1" spc="-252" dirty="0">
                <a:solidFill>
                  <a:srgbClr val="FFFFFF"/>
                </a:solidFill>
                <a:latin typeface="Agrandir Medium"/>
                <a:ea typeface="Agrandir Medium"/>
                <a:cs typeface="Agrandir Medium"/>
                <a:sym typeface="Agrandir Medium"/>
              </a:rPr>
              <a:t>Cos'è un Mercato ?</a:t>
            </a:r>
          </a:p>
        </p:txBody>
      </p:sp>
      <p:sp>
        <p:nvSpPr>
          <p:cNvPr id="4" name="TextBox 4"/>
          <p:cNvSpPr txBox="1"/>
          <p:nvPr/>
        </p:nvSpPr>
        <p:spPr>
          <a:xfrm>
            <a:off x="762000" y="2781303"/>
            <a:ext cx="8534400" cy="7686591"/>
          </a:xfrm>
          <a:prstGeom prst="rect">
            <a:avLst/>
          </a:prstGeom>
        </p:spPr>
        <p:txBody>
          <a:bodyPr wrap="square" lIns="0" tIns="0" rIns="0" bIns="0" rtlCol="0" anchor="t">
            <a:spAutoFit/>
          </a:bodyPr>
          <a:lstStyle/>
          <a:p>
            <a:pPr lvl="0" algn="just" defTabSz="457200">
              <a:spcBef>
                <a:spcPts val="1000"/>
              </a:spcBef>
              <a:buClr>
                <a:srgbClr val="90C226"/>
              </a:buClr>
              <a:buSzPct val="80000"/>
              <a:defRPr/>
            </a:pPr>
            <a:r>
              <a:rPr lang="it-IT" sz="3600" dirty="0">
                <a:solidFill>
                  <a:schemeClr val="bg1"/>
                </a:solidFill>
                <a:latin typeface="Trebuchet MS" panose="020B0603020202020204"/>
              </a:rPr>
              <a:t>Dove si comprano e vendono prodotti.</a:t>
            </a:r>
          </a:p>
          <a:p>
            <a:pPr lvl="0" algn="just" defTabSz="457200">
              <a:spcBef>
                <a:spcPts val="1000"/>
              </a:spcBef>
              <a:buClr>
                <a:srgbClr val="90C226"/>
              </a:buClr>
              <a:buSzPct val="80000"/>
              <a:defRPr/>
            </a:pPr>
            <a:endParaRPr lang="it-IT" sz="3600" dirty="0">
              <a:solidFill>
                <a:schemeClr val="bg1"/>
              </a:solidFill>
              <a:latin typeface="Trebuchet MS" panose="020B0603020202020204"/>
            </a:endParaRPr>
          </a:p>
          <a:p>
            <a:pPr lvl="0" algn="just" defTabSz="457200">
              <a:spcBef>
                <a:spcPts val="1000"/>
              </a:spcBef>
              <a:buClr>
                <a:srgbClr val="90C226"/>
              </a:buClr>
              <a:buSzPct val="80000"/>
              <a:defRPr/>
            </a:pPr>
            <a:r>
              <a:rPr lang="it-IT" sz="3600" dirty="0">
                <a:solidFill>
                  <a:schemeClr val="bg1"/>
                </a:solidFill>
                <a:latin typeface="Trebuchet MS" panose="020B0603020202020204"/>
              </a:rPr>
              <a:t>Conosciamo diversi tipi di mercati:</a:t>
            </a:r>
          </a:p>
          <a:p>
            <a:pPr marL="342900" lvl="0" indent="-342900" algn="just" defTabSz="457200">
              <a:spcBef>
                <a:spcPts val="1000"/>
              </a:spcBef>
              <a:buClr>
                <a:srgbClr val="90C226"/>
              </a:buClr>
              <a:buSzPct val="80000"/>
              <a:buFont typeface="Wingdings 3" charset="2"/>
              <a:buChar char=""/>
              <a:defRPr/>
            </a:pPr>
            <a:endParaRPr lang="it-IT" sz="3600" dirty="0">
              <a:solidFill>
                <a:schemeClr val="bg1"/>
              </a:solidFill>
              <a:latin typeface="Trebuchet MS" panose="020B0603020202020204"/>
            </a:endParaRPr>
          </a:p>
          <a:p>
            <a:pPr marL="342900" lvl="0" indent="-342900" algn="just" defTabSz="457200">
              <a:spcBef>
                <a:spcPts val="1000"/>
              </a:spcBef>
              <a:buClr>
                <a:srgbClr val="90C226"/>
              </a:buClr>
              <a:buSzPct val="80000"/>
              <a:buFont typeface="Wingdings 3" charset="2"/>
              <a:buChar char=""/>
              <a:defRPr/>
            </a:pPr>
            <a:r>
              <a:rPr lang="it-IT" sz="3600" dirty="0">
                <a:solidFill>
                  <a:schemeClr val="bg1"/>
                </a:solidFill>
                <a:latin typeface="Trebuchet MS" panose="020B0603020202020204"/>
              </a:rPr>
              <a:t> </a:t>
            </a:r>
            <a:r>
              <a:rPr lang="it-IT" sz="3600" b="1" dirty="0">
                <a:solidFill>
                  <a:schemeClr val="bg1"/>
                </a:solidFill>
                <a:latin typeface="Trebuchet MS" panose="020B0603020202020204"/>
              </a:rPr>
              <a:t>mercato della frutta</a:t>
            </a:r>
          </a:p>
          <a:p>
            <a:pPr marL="342900" lvl="0" indent="-342900" algn="just" defTabSz="457200">
              <a:spcBef>
                <a:spcPts val="1000"/>
              </a:spcBef>
              <a:buClr>
                <a:srgbClr val="90C226"/>
              </a:buClr>
              <a:buSzPct val="80000"/>
              <a:buFont typeface="Wingdings 3" charset="2"/>
              <a:buChar char=""/>
              <a:defRPr/>
            </a:pPr>
            <a:r>
              <a:rPr lang="it-IT" sz="3600" b="1" dirty="0">
                <a:solidFill>
                  <a:schemeClr val="bg1"/>
                </a:solidFill>
                <a:latin typeface="Trebuchet MS" panose="020B0603020202020204"/>
              </a:rPr>
              <a:t> mercato immobiliare</a:t>
            </a:r>
          </a:p>
          <a:p>
            <a:pPr marL="342900" lvl="0" indent="-342900" algn="just" defTabSz="457200">
              <a:spcBef>
                <a:spcPts val="1000"/>
              </a:spcBef>
              <a:buClr>
                <a:srgbClr val="90C226"/>
              </a:buClr>
              <a:buSzPct val="80000"/>
              <a:buFont typeface="Wingdings 3" charset="2"/>
              <a:buChar char=""/>
              <a:defRPr/>
            </a:pPr>
            <a:r>
              <a:rPr lang="it-IT" sz="3600" b="1" dirty="0">
                <a:solidFill>
                  <a:schemeClr val="bg1"/>
                </a:solidFill>
                <a:latin typeface="Trebuchet MS" panose="020B0603020202020204"/>
              </a:rPr>
              <a:t> mercato delle auto</a:t>
            </a:r>
          </a:p>
          <a:p>
            <a:pPr marL="342900" lvl="0" indent="-342900" algn="just" defTabSz="457200">
              <a:spcBef>
                <a:spcPts val="1000"/>
              </a:spcBef>
              <a:buClr>
                <a:srgbClr val="90C226"/>
              </a:buClr>
              <a:buSzPct val="80000"/>
              <a:buFont typeface="Wingdings 3" charset="2"/>
              <a:buChar char=""/>
              <a:defRPr/>
            </a:pPr>
            <a:r>
              <a:rPr lang="it-IT" sz="3600" b="1" dirty="0">
                <a:solidFill>
                  <a:schemeClr val="bg1"/>
                </a:solidFill>
                <a:latin typeface="Trebuchet MS" panose="020B0603020202020204"/>
              </a:rPr>
              <a:t> mercato finanziario </a:t>
            </a:r>
            <a:endParaRPr lang="it-IT" sz="3600" dirty="0">
              <a:solidFill>
                <a:schemeClr val="bg1"/>
              </a:solidFill>
            </a:endParaRP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L="0" lvl="0" indent="0" algn="l">
              <a:lnSpc>
                <a:spcPts val="2564"/>
              </a:lnSpc>
              <a:spcBef>
                <a:spcPct val="0"/>
              </a:spcBef>
            </a:pPr>
            <a:endParaRPr lang="en-US" sz="1899" u="none" spc="113" dirty="0">
              <a:solidFill>
                <a:srgbClr val="FFFFFF"/>
              </a:solidFill>
              <a:latin typeface="Montserrat"/>
              <a:ea typeface="Montserrat"/>
              <a:cs typeface="Montserrat"/>
              <a:sym typeface="Montserrat"/>
            </a:endParaRPr>
          </a:p>
        </p:txBody>
      </p:sp>
      <p:sp>
        <p:nvSpPr>
          <p:cNvPr id="5" name="Freeform 5"/>
          <p:cNvSpPr/>
          <p:nvPr/>
        </p:nvSpPr>
        <p:spPr>
          <a:xfrm>
            <a:off x="10699733" y="1956561"/>
            <a:ext cx="5595699" cy="6373878"/>
          </a:xfrm>
          <a:custGeom>
            <a:avLst/>
            <a:gdLst/>
            <a:ahLst/>
            <a:cxnLst/>
            <a:rect l="l" t="t" r="r" b="b"/>
            <a:pathLst>
              <a:path w="5595699" h="6373878">
                <a:moveTo>
                  <a:pt x="0" y="0"/>
                </a:moveTo>
                <a:lnTo>
                  <a:pt x="5595698" y="0"/>
                </a:lnTo>
                <a:lnTo>
                  <a:pt x="5595698" y="6373878"/>
                </a:lnTo>
                <a:lnTo>
                  <a:pt x="0" y="637387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77569-8DA1-A0E6-3429-8BB2F4F3609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F33148F-E3EA-5348-43E7-08482524F91F}"/>
              </a:ext>
            </a:extLst>
          </p:cNvPr>
          <p:cNvSpPr txBox="1"/>
          <p:nvPr/>
        </p:nvSpPr>
        <p:spPr>
          <a:xfrm>
            <a:off x="8991600" y="647700"/>
            <a:ext cx="7982514" cy="2077492"/>
          </a:xfrm>
          <a:prstGeom prst="rect">
            <a:avLst/>
          </a:prstGeom>
        </p:spPr>
        <p:txBody>
          <a:bodyPr wrap="square" lIns="0" tIns="0" rIns="0" bIns="0" rtlCol="0" anchor="t">
            <a:spAutoFit/>
          </a:bodyPr>
          <a:lstStyle/>
          <a:p>
            <a:pPr>
              <a:lnSpc>
                <a:spcPts val="8136"/>
              </a:lnSpc>
            </a:pPr>
            <a:r>
              <a:rPr lang="en-US" sz="7200" b="1" spc="-252" dirty="0">
                <a:solidFill>
                  <a:srgbClr val="000000"/>
                </a:solidFill>
                <a:latin typeface="Agrandir Medium"/>
                <a:ea typeface="Agrandir Medium"/>
                <a:cs typeface="Agrandir Medium"/>
                <a:sym typeface="Agrandir Medium"/>
              </a:rPr>
              <a:t>Tesla</a:t>
            </a:r>
          </a:p>
          <a:p>
            <a:pPr algn="l">
              <a:lnSpc>
                <a:spcPts val="8136"/>
              </a:lnSpc>
            </a:pPr>
            <a:endParaRPr lang="en-US" sz="7200" b="1" spc="-252" dirty="0">
              <a:solidFill>
                <a:srgbClr val="000000"/>
              </a:solidFill>
              <a:latin typeface="Agrandir Medium"/>
              <a:ea typeface="Agrandir Medium"/>
              <a:cs typeface="Agrandir Medium"/>
              <a:sym typeface="Agrandir Medium"/>
            </a:endParaRPr>
          </a:p>
        </p:txBody>
      </p:sp>
      <p:sp>
        <p:nvSpPr>
          <p:cNvPr id="5" name="TextBox 5">
            <a:extLst>
              <a:ext uri="{FF2B5EF4-FFF2-40B4-BE49-F238E27FC236}">
                <a16:creationId xmlns:a16="http://schemas.microsoft.com/office/drawing/2014/main" id="{DB75435E-2FDF-4141-875B-4A42F4F0E846}"/>
              </a:ext>
            </a:extLst>
          </p:cNvPr>
          <p:cNvSpPr txBox="1"/>
          <p:nvPr/>
        </p:nvSpPr>
        <p:spPr>
          <a:xfrm>
            <a:off x="8763000" y="1943101"/>
            <a:ext cx="8839200" cy="6401753"/>
          </a:xfrm>
          <a:prstGeom prst="rect">
            <a:avLst/>
          </a:prstGeom>
        </p:spPr>
        <p:txBody>
          <a:bodyPr wrap="square" lIns="0" tIns="0" rIns="0" bIns="0" rtlCol="0" anchor="t">
            <a:spAutoFit/>
          </a:bodyPr>
          <a:lstStyle/>
          <a:p>
            <a:pPr fontAlgn="base"/>
            <a:r>
              <a:rPr lang="it-IT" sz="2800" b="1" dirty="0">
                <a:latin typeface="Trebuchet MS" panose="020B0603020202020204" pitchFamily="34" charset="0"/>
              </a:rPr>
              <a:t>Tesla </a:t>
            </a:r>
            <a:r>
              <a:rPr lang="it-IT" sz="2800" dirty="0">
                <a:latin typeface="Trebuchet MS" panose="020B0603020202020204" pitchFamily="34" charset="0"/>
              </a:rPr>
              <a:t>è una multinazionale americana leader nel settore automobilistico e dell’energia pulita con sede ad Austin, in Texas. </a:t>
            </a:r>
          </a:p>
          <a:p>
            <a:pPr fontAlgn="base"/>
            <a:r>
              <a:rPr lang="it-IT" sz="2800" dirty="0">
                <a:latin typeface="Trebuchet MS" panose="020B0603020202020204" pitchFamily="34" charset="0"/>
              </a:rPr>
              <a:t>L’azienda progetta, produce e vende veicoli elettrici a batteria, sistemi di accumulo energetico e soluzioni solari, puntando a innovare la mobilità sostenibile</a:t>
            </a:r>
            <a:r>
              <a:rPr lang="it-IT" sz="2800" dirty="0"/>
              <a:t>.  </a:t>
            </a:r>
            <a:r>
              <a:rPr lang="it-IT" sz="2800" dirty="0">
                <a:latin typeface="Trebuchet MS" panose="020B0603020202020204" pitchFamily="34" charset="0"/>
              </a:rPr>
              <a:t>Nacque nel luglio 2003 dall’idea di Martin Eberhard e Marc </a:t>
            </a:r>
            <a:r>
              <a:rPr lang="it-IT" sz="2800" dirty="0" err="1">
                <a:latin typeface="Trebuchet MS" panose="020B0603020202020204" pitchFamily="34" charset="0"/>
              </a:rPr>
              <a:t>Tarpenning</a:t>
            </a:r>
            <a:r>
              <a:rPr lang="it-IT" sz="2800" dirty="0">
                <a:latin typeface="Trebuchet MS" panose="020B0603020202020204" pitchFamily="34" charset="0"/>
              </a:rPr>
              <a:t>. </a:t>
            </a:r>
          </a:p>
          <a:p>
            <a:pPr fontAlgn="base"/>
            <a:r>
              <a:rPr lang="it-IT" sz="2800" dirty="0">
                <a:latin typeface="Trebuchet MS" panose="020B0603020202020204" pitchFamily="34" charset="0"/>
              </a:rPr>
              <a:t>Nel febbraio 2004, quello che oggi è l'uomo più ricco del mondo, Elon Musk entrò nel progetto guidando il primo round di finanziamento e diventando presidente del Consiglio di amministrazione. </a:t>
            </a:r>
            <a:endParaRPr lang="it-IT" sz="2000" dirty="0">
              <a:solidFill>
                <a:schemeClr val="bg1"/>
              </a:solidFill>
            </a:endParaRPr>
          </a:p>
          <a:p>
            <a:r>
              <a:rPr lang="it-IT" sz="2000" dirty="0">
                <a:solidFill>
                  <a:schemeClr val="bg1"/>
                </a:solidFill>
              </a:rPr>
              <a:t>Gli ordini in acquisto e in vendita che vengono immessi contemporaneamente sul mercato vengono raccolti nel «book» dei prezzi.</a:t>
            </a:r>
          </a:p>
          <a:p>
            <a:r>
              <a:rPr lang="it-IT" sz="2000" dirty="0">
                <a:solidFill>
                  <a:schemeClr val="bg1"/>
                </a:solidFill>
              </a:rPr>
              <a:t>zot. </a:t>
            </a:r>
          </a:p>
          <a:p>
            <a:r>
              <a:rPr lang="it-IT" sz="2000" dirty="0">
                <a:solidFill>
                  <a:schemeClr val="bg1"/>
                </a:solidFill>
              </a:rPr>
              <a:t>Gli ordini in acquisto e in vendita che vengono immessi contemporaneamente</a:t>
            </a:r>
          </a:p>
        </p:txBody>
      </p:sp>
      <p:pic>
        <p:nvPicPr>
          <p:cNvPr id="3" name="Immagine 2">
            <a:extLst>
              <a:ext uri="{FF2B5EF4-FFF2-40B4-BE49-F238E27FC236}">
                <a16:creationId xmlns:a16="http://schemas.microsoft.com/office/drawing/2014/main" id="{A7BF9ADA-9A13-0473-AC6F-47B2E9827B93}"/>
              </a:ext>
            </a:extLst>
          </p:cNvPr>
          <p:cNvPicPr>
            <a:picLocks noChangeAspect="1"/>
          </p:cNvPicPr>
          <p:nvPr/>
        </p:nvPicPr>
        <p:blipFill>
          <a:blip r:embed="rId3"/>
          <a:stretch>
            <a:fillRect/>
          </a:stretch>
        </p:blipFill>
        <p:spPr>
          <a:xfrm>
            <a:off x="0" y="0"/>
            <a:ext cx="8363514" cy="10287000"/>
          </a:xfrm>
          <a:prstGeom prst="rect">
            <a:avLst/>
          </a:prstGeom>
        </p:spPr>
      </p:pic>
    </p:spTree>
    <p:extLst>
      <p:ext uri="{BB962C8B-B14F-4D97-AF65-F5344CB8AC3E}">
        <p14:creationId xmlns:p14="http://schemas.microsoft.com/office/powerpoint/2010/main" val="3561165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79BB-B991-E4FC-B5EA-6928FAC190C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48784C-FBF5-0D43-8908-A233A9D09298}"/>
              </a:ext>
            </a:extLst>
          </p:cNvPr>
          <p:cNvSpPr/>
          <p:nvPr/>
        </p:nvSpPr>
        <p:spPr>
          <a:xfrm>
            <a:off x="0" y="-966240"/>
            <a:ext cx="18288000" cy="116647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B5DDB7C1-C1AF-14C0-4FBD-EA2E89D5CA4D}"/>
              </a:ext>
            </a:extLst>
          </p:cNvPr>
          <p:cNvGrpSpPr/>
          <p:nvPr/>
        </p:nvGrpSpPr>
        <p:grpSpPr>
          <a:xfrm>
            <a:off x="-762000" y="-966240"/>
            <a:ext cx="12801600" cy="12046000"/>
            <a:chOff x="0" y="0"/>
            <a:chExt cx="3349536" cy="3137528"/>
          </a:xfrm>
        </p:grpSpPr>
        <p:sp>
          <p:nvSpPr>
            <p:cNvPr id="4" name="Freeform 4">
              <a:extLst>
                <a:ext uri="{FF2B5EF4-FFF2-40B4-BE49-F238E27FC236}">
                  <a16:creationId xmlns:a16="http://schemas.microsoft.com/office/drawing/2014/main" id="{7FC36F26-11A2-A363-FB8E-04CCECE5ED74}"/>
                </a:ext>
              </a:extLst>
            </p:cNvPr>
            <p:cNvSpPr/>
            <p:nvPr/>
          </p:nvSpPr>
          <p:spPr>
            <a:xfrm>
              <a:off x="0" y="0"/>
              <a:ext cx="3349536" cy="3137528"/>
            </a:xfrm>
            <a:custGeom>
              <a:avLst/>
              <a:gdLst/>
              <a:ahLst/>
              <a:cxnLst/>
              <a:rect l="l" t="t" r="r" b="b"/>
              <a:pathLst>
                <a:path w="3349536" h="3137528">
                  <a:moveTo>
                    <a:pt x="0" y="0"/>
                  </a:moveTo>
                  <a:lnTo>
                    <a:pt x="3349536" y="0"/>
                  </a:lnTo>
                  <a:lnTo>
                    <a:pt x="3349536" y="3137528"/>
                  </a:lnTo>
                  <a:lnTo>
                    <a:pt x="0" y="3137528"/>
                  </a:lnTo>
                  <a:close/>
                </a:path>
              </a:pathLst>
            </a:custGeom>
            <a:solidFill>
              <a:srgbClr val="60AA82"/>
            </a:solidFill>
          </p:spPr>
          <p:txBody>
            <a:bodyPr/>
            <a:lstStyle/>
            <a:p>
              <a:endParaRPr lang="it-IT"/>
            </a:p>
          </p:txBody>
        </p:sp>
        <p:sp>
          <p:nvSpPr>
            <p:cNvPr id="5" name="TextBox 5">
              <a:extLst>
                <a:ext uri="{FF2B5EF4-FFF2-40B4-BE49-F238E27FC236}">
                  <a16:creationId xmlns:a16="http://schemas.microsoft.com/office/drawing/2014/main" id="{7BF87490-8AC1-AE56-8A14-FD6FC0275C6C}"/>
                </a:ext>
              </a:extLst>
            </p:cNvPr>
            <p:cNvSpPr txBox="1"/>
            <p:nvPr/>
          </p:nvSpPr>
          <p:spPr>
            <a:xfrm>
              <a:off x="0" y="38100"/>
              <a:ext cx="3349536" cy="3099428"/>
            </a:xfrm>
            <a:prstGeom prst="rect">
              <a:avLst/>
            </a:prstGeom>
          </p:spPr>
          <p:txBody>
            <a:bodyPr lIns="50800" tIns="50800" rIns="50800" bIns="50800" rtlCol="0" anchor="ctr"/>
            <a:lstStyle/>
            <a:p>
              <a:pPr algn="ctr">
                <a:lnSpc>
                  <a:spcPts val="2266"/>
                </a:lnSpc>
              </a:pPr>
              <a:endParaRPr/>
            </a:p>
          </p:txBody>
        </p:sp>
      </p:grpSp>
      <p:sp>
        <p:nvSpPr>
          <p:cNvPr id="6" name="Freeform 6">
            <a:extLst>
              <a:ext uri="{FF2B5EF4-FFF2-40B4-BE49-F238E27FC236}">
                <a16:creationId xmlns:a16="http://schemas.microsoft.com/office/drawing/2014/main" id="{1AD581B0-0349-11BE-E24F-8EC98B469C4F}"/>
              </a:ext>
            </a:extLst>
          </p:cNvPr>
          <p:cNvSpPr/>
          <p:nvPr/>
        </p:nvSpPr>
        <p:spPr>
          <a:xfrm>
            <a:off x="13134006" y="2317525"/>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a:p>
        </p:txBody>
      </p:sp>
      <p:sp>
        <p:nvSpPr>
          <p:cNvPr id="8" name="TextBox 8">
            <a:extLst>
              <a:ext uri="{FF2B5EF4-FFF2-40B4-BE49-F238E27FC236}">
                <a16:creationId xmlns:a16="http://schemas.microsoft.com/office/drawing/2014/main" id="{723D861E-DDD0-06FC-C5AC-6F063B18F166}"/>
              </a:ext>
            </a:extLst>
          </p:cNvPr>
          <p:cNvSpPr txBox="1"/>
          <p:nvPr/>
        </p:nvSpPr>
        <p:spPr>
          <a:xfrm>
            <a:off x="533400" y="1866900"/>
            <a:ext cx="10417234" cy="6894195"/>
          </a:xfrm>
          <a:prstGeom prst="rect">
            <a:avLst/>
          </a:prstGeom>
        </p:spPr>
        <p:txBody>
          <a:bodyPr wrap="square" lIns="0" tIns="0" rIns="0" bIns="0" rtlCol="0" anchor="t">
            <a:spAutoFit/>
          </a:bodyPr>
          <a:lstStyle/>
          <a:p>
            <a:r>
              <a:rPr lang="it-IT" sz="3200" dirty="0">
                <a:latin typeface="Trebuchet MS" panose="020B0603020202020204" pitchFamily="34" charset="0"/>
              </a:rPr>
              <a:t>Tesla è quotata al NASDAQ dal 29 giugno 2010. </a:t>
            </a:r>
          </a:p>
          <a:p>
            <a:r>
              <a:rPr lang="it-IT" sz="3200" dirty="0">
                <a:latin typeface="Trebuchet MS" panose="020B0603020202020204" pitchFamily="34" charset="0"/>
              </a:rPr>
              <a:t>All'epoca il prezzo iniziale a Wall Street era di 17 dollari. </a:t>
            </a:r>
          </a:p>
          <a:p>
            <a:r>
              <a:rPr lang="it-IT" sz="3200" dirty="0">
                <a:latin typeface="Trebuchet MS" panose="020B0603020202020204" pitchFamily="34" charset="0"/>
              </a:rPr>
              <a:t>Oltre dieci anni dopo, nel luglio 2020, la capitalizzazione di mercato di Tesla ha raggiunto i 210 miliardi di dollari. </a:t>
            </a:r>
          </a:p>
          <a:p>
            <a:r>
              <a:rPr lang="it-IT" sz="3200" dirty="0">
                <a:latin typeface="Trebuchet MS" panose="020B0603020202020204" pitchFamily="34" charset="0"/>
              </a:rPr>
              <a:t>Tesla è così diventata l'azienda automobilistica di maggior valore al mondo.</a:t>
            </a:r>
          </a:p>
          <a:p>
            <a:r>
              <a:rPr lang="it-IT" sz="3200" dirty="0">
                <a:latin typeface="Trebuchet MS" panose="020B0603020202020204" pitchFamily="34" charset="0"/>
              </a:rPr>
              <a:t>Il 21 agosto 2020, la società ha effettuato un frazionamento azionario: per una "vecchia azione", gli azionisti hanno ricevuto cinque "nuove azioni". </a:t>
            </a:r>
          </a:p>
          <a:p>
            <a:r>
              <a:rPr lang="it-IT" sz="3200" dirty="0">
                <a:latin typeface="Trebuchet MS" panose="020B0603020202020204" pitchFamily="34" charset="0"/>
              </a:rPr>
              <a:t>Dalla fine del 2019, il prezzo delle azioni di Tesla è salito del 376,4%, quadruplicandosi quasi</a:t>
            </a:r>
            <a:endParaRPr lang="it-IT" sz="2400" dirty="0">
              <a:solidFill>
                <a:schemeClr val="bg1"/>
              </a:solidFill>
            </a:endParaRPr>
          </a:p>
          <a:p>
            <a:endParaRPr lang="en-US" sz="3200" u="none" spc="113" dirty="0">
              <a:solidFill>
                <a:srgbClr val="FFFFFF"/>
              </a:solidFill>
              <a:latin typeface="Trebuchet MS" panose="020B0603020202020204" pitchFamily="34" charset="0"/>
              <a:ea typeface="Montserrat"/>
              <a:cs typeface="Montserrat"/>
              <a:sym typeface="Montserrat"/>
            </a:endParaRPr>
          </a:p>
        </p:txBody>
      </p:sp>
    </p:spTree>
    <p:extLst>
      <p:ext uri="{BB962C8B-B14F-4D97-AF65-F5344CB8AC3E}">
        <p14:creationId xmlns:p14="http://schemas.microsoft.com/office/powerpoint/2010/main" val="999515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FDD72-64C5-69DD-C651-02D87E499F1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7CDDADC-2110-7AA5-5734-726B5C439067}"/>
              </a:ext>
            </a:extLst>
          </p:cNvPr>
          <p:cNvSpPr txBox="1"/>
          <p:nvPr/>
        </p:nvSpPr>
        <p:spPr>
          <a:xfrm>
            <a:off x="8229600" y="647700"/>
            <a:ext cx="8744514" cy="2077492"/>
          </a:xfrm>
          <a:prstGeom prst="rect">
            <a:avLst/>
          </a:prstGeom>
        </p:spPr>
        <p:txBody>
          <a:bodyPr wrap="square" lIns="0" tIns="0" rIns="0" bIns="0" rtlCol="0" anchor="t">
            <a:spAutoFit/>
          </a:bodyPr>
          <a:lstStyle/>
          <a:p>
            <a:pPr>
              <a:lnSpc>
                <a:spcPts val="8136"/>
              </a:lnSpc>
            </a:pPr>
            <a:r>
              <a:rPr lang="en-US" sz="7200" b="1" spc="-252" dirty="0">
                <a:solidFill>
                  <a:srgbClr val="000000"/>
                </a:solidFill>
                <a:latin typeface="Agrandir Medium"/>
                <a:ea typeface="Agrandir Medium"/>
                <a:cs typeface="Agrandir Medium"/>
                <a:sym typeface="Agrandir Medium"/>
              </a:rPr>
              <a:t>Netflix</a:t>
            </a:r>
          </a:p>
          <a:p>
            <a:pPr algn="l">
              <a:lnSpc>
                <a:spcPts val="8136"/>
              </a:lnSpc>
            </a:pPr>
            <a:endParaRPr lang="en-US" sz="7200" b="1" spc="-252" dirty="0">
              <a:solidFill>
                <a:srgbClr val="000000"/>
              </a:solidFill>
              <a:latin typeface="Agrandir Medium"/>
              <a:ea typeface="Agrandir Medium"/>
              <a:cs typeface="Agrandir Medium"/>
              <a:sym typeface="Agrandir Medium"/>
            </a:endParaRPr>
          </a:p>
        </p:txBody>
      </p:sp>
      <p:sp>
        <p:nvSpPr>
          <p:cNvPr id="5" name="TextBox 5">
            <a:extLst>
              <a:ext uri="{FF2B5EF4-FFF2-40B4-BE49-F238E27FC236}">
                <a16:creationId xmlns:a16="http://schemas.microsoft.com/office/drawing/2014/main" id="{301865E6-C4BC-04DD-6867-56E2128114A3}"/>
              </a:ext>
            </a:extLst>
          </p:cNvPr>
          <p:cNvSpPr txBox="1"/>
          <p:nvPr/>
        </p:nvSpPr>
        <p:spPr>
          <a:xfrm>
            <a:off x="8229600" y="1943101"/>
            <a:ext cx="9372600" cy="7694414"/>
          </a:xfrm>
          <a:prstGeom prst="rect">
            <a:avLst/>
          </a:prstGeom>
        </p:spPr>
        <p:txBody>
          <a:bodyPr wrap="square" lIns="0" tIns="0" rIns="0" bIns="0" rtlCol="0" anchor="t">
            <a:spAutoFit/>
          </a:bodyPr>
          <a:lstStyle/>
          <a:p>
            <a:r>
              <a:rPr lang="it-IT" sz="2500" dirty="0">
                <a:latin typeface="Trebuchet MS" panose="020B0603020202020204" pitchFamily="34" charset="0"/>
              </a:rPr>
              <a:t>Netflix Inc. è stata fondata nel 1997. A quel tempo, il DVD aveva appena iniziato la sua ascesa.  I fondatori di Netflix, Marc Randolph e Reed Hastings, hanno avuto l'idea di inviare i DVD per posta. L'anno successivo hanno lanciato il sito web. Gli utenti potevano ordinare i DVD che venivano poi spediti a casa. Nel 1999, il servizio è stato ampliato per includere un modello di abbonamento. A fronte di un canone mensile fisso, gli utenti avevano la possibilità di noleggiare un numero illimitato di DVD. Nel frattempo, l'uso di Internet è aumentato rapidamente. Nel 2007 Netflix ha deciso di creare un servizio di streaming on-demand per gli abbonati. Gli abbonati hanno così avuto l'opportunità di guardare un numero illimitato di film e serie online a un prezzo mensile contenuto. </a:t>
            </a:r>
          </a:p>
          <a:p>
            <a:r>
              <a:rPr lang="it-IT" sz="2500" dirty="0">
                <a:latin typeface="Trebuchet MS" panose="020B0603020202020204" pitchFamily="34" charset="0"/>
              </a:rPr>
              <a:t>Il numero di abbonati ha continuato a crescere costantemente, raggiungendo i 10 milioni nel 2009. A partire dal 2010, Netflix si è gradualmente espansa nei mercati al di fuori degli Stati Uniti e nel 2012 ha attraversato l'Atlantico per approdare in Europa.</a:t>
            </a:r>
          </a:p>
          <a:p>
            <a:r>
              <a:rPr lang="it-IT" sz="2500" dirty="0">
                <a:latin typeface="Trebuchet MS" panose="020B0603020202020204" pitchFamily="34" charset="0"/>
              </a:rPr>
              <a:t>Nel 2017, Netflix ha superato il traguardo dei 100 milioni di utenti. Durante la crisi coronarica, la crescita degli utenti si è accelerata e Netflix ha superato i 200 milioni di utenti nel 2021.</a:t>
            </a:r>
          </a:p>
        </p:txBody>
      </p:sp>
      <p:pic>
        <p:nvPicPr>
          <p:cNvPr id="10" name="Immagine 9">
            <a:extLst>
              <a:ext uri="{FF2B5EF4-FFF2-40B4-BE49-F238E27FC236}">
                <a16:creationId xmlns:a16="http://schemas.microsoft.com/office/drawing/2014/main" id="{043CD1C7-7738-8E65-E455-E3D234CFB7AB}"/>
              </a:ext>
            </a:extLst>
          </p:cNvPr>
          <p:cNvPicPr>
            <a:picLocks noChangeAspect="1"/>
          </p:cNvPicPr>
          <p:nvPr/>
        </p:nvPicPr>
        <p:blipFill>
          <a:blip r:embed="rId3"/>
          <a:stretch>
            <a:fillRect/>
          </a:stretch>
        </p:blipFill>
        <p:spPr>
          <a:xfrm>
            <a:off x="0" y="0"/>
            <a:ext cx="7529629" cy="10287000"/>
          </a:xfrm>
          <a:prstGeom prst="rect">
            <a:avLst/>
          </a:prstGeom>
        </p:spPr>
      </p:pic>
    </p:spTree>
    <p:extLst>
      <p:ext uri="{BB962C8B-B14F-4D97-AF65-F5344CB8AC3E}">
        <p14:creationId xmlns:p14="http://schemas.microsoft.com/office/powerpoint/2010/main" val="2145199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6B30F-1CE6-A524-738F-018052BC3F4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9EAB5ED-6934-22E4-F23F-78DA8FC05BC0}"/>
              </a:ext>
            </a:extLst>
          </p:cNvPr>
          <p:cNvSpPr/>
          <p:nvPr/>
        </p:nvSpPr>
        <p:spPr>
          <a:xfrm>
            <a:off x="0" y="-966240"/>
            <a:ext cx="18288000" cy="116647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87B77E05-80DE-4C77-3E7C-5B5D44337ABA}"/>
              </a:ext>
            </a:extLst>
          </p:cNvPr>
          <p:cNvGrpSpPr/>
          <p:nvPr/>
        </p:nvGrpSpPr>
        <p:grpSpPr>
          <a:xfrm>
            <a:off x="-762000" y="-966240"/>
            <a:ext cx="12801600" cy="12046000"/>
            <a:chOff x="0" y="0"/>
            <a:chExt cx="3349536" cy="3137528"/>
          </a:xfrm>
        </p:grpSpPr>
        <p:sp>
          <p:nvSpPr>
            <p:cNvPr id="4" name="Freeform 4">
              <a:extLst>
                <a:ext uri="{FF2B5EF4-FFF2-40B4-BE49-F238E27FC236}">
                  <a16:creationId xmlns:a16="http://schemas.microsoft.com/office/drawing/2014/main" id="{51833ADF-9C09-32EB-7E3C-6BCCE53AF32A}"/>
                </a:ext>
              </a:extLst>
            </p:cNvPr>
            <p:cNvSpPr/>
            <p:nvPr/>
          </p:nvSpPr>
          <p:spPr>
            <a:xfrm>
              <a:off x="0" y="0"/>
              <a:ext cx="3349536" cy="3137528"/>
            </a:xfrm>
            <a:custGeom>
              <a:avLst/>
              <a:gdLst/>
              <a:ahLst/>
              <a:cxnLst/>
              <a:rect l="l" t="t" r="r" b="b"/>
              <a:pathLst>
                <a:path w="3349536" h="3137528">
                  <a:moveTo>
                    <a:pt x="0" y="0"/>
                  </a:moveTo>
                  <a:lnTo>
                    <a:pt x="3349536" y="0"/>
                  </a:lnTo>
                  <a:lnTo>
                    <a:pt x="3349536" y="3137528"/>
                  </a:lnTo>
                  <a:lnTo>
                    <a:pt x="0" y="3137528"/>
                  </a:lnTo>
                  <a:close/>
                </a:path>
              </a:pathLst>
            </a:custGeom>
            <a:solidFill>
              <a:srgbClr val="60AA82"/>
            </a:solidFill>
          </p:spPr>
          <p:txBody>
            <a:bodyPr/>
            <a:lstStyle/>
            <a:p>
              <a:endParaRPr lang="it-IT"/>
            </a:p>
          </p:txBody>
        </p:sp>
        <p:sp>
          <p:nvSpPr>
            <p:cNvPr id="5" name="TextBox 5">
              <a:extLst>
                <a:ext uri="{FF2B5EF4-FFF2-40B4-BE49-F238E27FC236}">
                  <a16:creationId xmlns:a16="http://schemas.microsoft.com/office/drawing/2014/main" id="{3358590B-5A5B-B720-7FEF-C875E9A6B843}"/>
                </a:ext>
              </a:extLst>
            </p:cNvPr>
            <p:cNvSpPr txBox="1"/>
            <p:nvPr/>
          </p:nvSpPr>
          <p:spPr>
            <a:xfrm>
              <a:off x="0" y="38100"/>
              <a:ext cx="3349536" cy="3099428"/>
            </a:xfrm>
            <a:prstGeom prst="rect">
              <a:avLst/>
            </a:prstGeom>
          </p:spPr>
          <p:txBody>
            <a:bodyPr lIns="50800" tIns="50800" rIns="50800" bIns="50800" rtlCol="0" anchor="ctr"/>
            <a:lstStyle/>
            <a:p>
              <a:pPr algn="ctr">
                <a:lnSpc>
                  <a:spcPts val="2266"/>
                </a:lnSpc>
              </a:pPr>
              <a:endParaRPr/>
            </a:p>
          </p:txBody>
        </p:sp>
      </p:grpSp>
      <p:sp>
        <p:nvSpPr>
          <p:cNvPr id="6" name="Freeform 6">
            <a:extLst>
              <a:ext uri="{FF2B5EF4-FFF2-40B4-BE49-F238E27FC236}">
                <a16:creationId xmlns:a16="http://schemas.microsoft.com/office/drawing/2014/main" id="{6118D00E-36C9-D72C-E1DF-708C9FB4910E}"/>
              </a:ext>
            </a:extLst>
          </p:cNvPr>
          <p:cNvSpPr/>
          <p:nvPr/>
        </p:nvSpPr>
        <p:spPr>
          <a:xfrm>
            <a:off x="13134006" y="2317525"/>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a:p>
        </p:txBody>
      </p:sp>
      <p:sp>
        <p:nvSpPr>
          <p:cNvPr id="8" name="TextBox 8">
            <a:extLst>
              <a:ext uri="{FF2B5EF4-FFF2-40B4-BE49-F238E27FC236}">
                <a16:creationId xmlns:a16="http://schemas.microsoft.com/office/drawing/2014/main" id="{46B1763A-CD9D-2CC7-F04A-7C5BC1C850B5}"/>
              </a:ext>
            </a:extLst>
          </p:cNvPr>
          <p:cNvSpPr txBox="1"/>
          <p:nvPr/>
        </p:nvSpPr>
        <p:spPr>
          <a:xfrm>
            <a:off x="381000" y="1866900"/>
            <a:ext cx="10569634" cy="5170646"/>
          </a:xfrm>
          <a:prstGeom prst="rect">
            <a:avLst/>
          </a:prstGeom>
        </p:spPr>
        <p:txBody>
          <a:bodyPr wrap="square" lIns="0" tIns="0" rIns="0" bIns="0" rtlCol="0" anchor="t">
            <a:spAutoFit/>
          </a:bodyPr>
          <a:lstStyle/>
          <a:p>
            <a:r>
              <a:rPr lang="it-IT" sz="2800" dirty="0">
                <a:latin typeface="Trebuchet MS" panose="020B0603020202020204" pitchFamily="34" charset="0"/>
              </a:rPr>
              <a:t>Netflix (NFLX) è stata quotata in borsa nel 2003 sul NASDAQ American Stock Exchange a un prezzo di lancio di 15 dollari per azione.</a:t>
            </a:r>
          </a:p>
          <a:p>
            <a:r>
              <a:rPr lang="it-IT" sz="2800" dirty="0">
                <a:latin typeface="Trebuchet MS" panose="020B0603020202020204" pitchFamily="34" charset="0"/>
              </a:rPr>
              <a:t>In questo modo sono stati raccolti quasi 95 milioni di dollari. L'IPO è avvenuta all'indomani dello scoppio della bolla di Internet. </a:t>
            </a:r>
          </a:p>
          <a:p>
            <a:r>
              <a:rPr lang="it-IT" sz="2800" dirty="0">
                <a:latin typeface="Trebuchet MS" panose="020B0603020202020204" pitchFamily="34" charset="0"/>
              </a:rPr>
              <a:t>Il sentimento nei confronti della società Internet è stato negativo e il titolo si è dimezzato nei mesi successivi all'IPO. </a:t>
            </a:r>
          </a:p>
          <a:p>
            <a:r>
              <a:rPr lang="it-IT" sz="2800" dirty="0">
                <a:latin typeface="Trebuchet MS" panose="020B0603020202020204" pitchFamily="34" charset="0"/>
              </a:rPr>
              <a:t>Poi il prezzo ha iniziato a salire e ora l'azienda vale diverse centinaia di volte quello che valeva al momento dell'IPO.</a:t>
            </a:r>
          </a:p>
          <a:p>
            <a:r>
              <a:rPr lang="it-IT" sz="2800" dirty="0">
                <a:latin typeface="Trebuchet MS" panose="020B0603020202020204" pitchFamily="34" charset="0"/>
              </a:rPr>
              <a:t>L'azione può essere acquistata anche alla Borsa di Francoforte (NFC). Qui vengono scambiate diverse centinaia di azioni Netflix al giorno. </a:t>
            </a:r>
            <a:endParaRPr lang="en-US" sz="3200" u="none" spc="113" dirty="0">
              <a:solidFill>
                <a:srgbClr val="FFFFFF"/>
              </a:solidFill>
              <a:latin typeface="Trebuchet MS" panose="020B0603020202020204" pitchFamily="34" charset="0"/>
              <a:ea typeface="Montserrat"/>
              <a:cs typeface="Montserrat"/>
              <a:sym typeface="Montserrat"/>
            </a:endParaRPr>
          </a:p>
        </p:txBody>
      </p:sp>
    </p:spTree>
    <p:extLst>
      <p:ext uri="{BB962C8B-B14F-4D97-AF65-F5344CB8AC3E}">
        <p14:creationId xmlns:p14="http://schemas.microsoft.com/office/powerpoint/2010/main" val="2468888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grpSp>
        <p:nvGrpSpPr>
          <p:cNvPr id="3" name="Group 3"/>
          <p:cNvGrpSpPr/>
          <p:nvPr/>
        </p:nvGrpSpPr>
        <p:grpSpPr>
          <a:xfrm>
            <a:off x="-634368" y="-571499"/>
            <a:ext cx="11605544" cy="10835640"/>
            <a:chOff x="0" y="0"/>
            <a:chExt cx="3056604" cy="3137528"/>
          </a:xfrm>
        </p:grpSpPr>
        <p:sp>
          <p:nvSpPr>
            <p:cNvPr id="4" name="Freeform 4"/>
            <p:cNvSpPr/>
            <p:nvPr/>
          </p:nvSpPr>
          <p:spPr>
            <a:xfrm>
              <a:off x="0" y="0"/>
              <a:ext cx="3056604" cy="3137528"/>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it-IT"/>
            </a:p>
          </p:txBody>
        </p:sp>
        <p:sp>
          <p:nvSpPr>
            <p:cNvPr id="5" name="TextBox 5"/>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6" name="TextBox 6"/>
          <p:cNvSpPr txBox="1"/>
          <p:nvPr/>
        </p:nvSpPr>
        <p:spPr>
          <a:xfrm>
            <a:off x="838200" y="647700"/>
            <a:ext cx="8084493" cy="2077492"/>
          </a:xfrm>
          <a:prstGeom prst="rect">
            <a:avLst/>
          </a:prstGeom>
        </p:spPr>
        <p:txBody>
          <a:bodyPr wrap="square" lIns="0" tIns="0" rIns="0" bIns="0" rtlCol="0" anchor="t">
            <a:spAutoFit/>
          </a:bodyPr>
          <a:lstStyle/>
          <a:p>
            <a:pPr marL="0" lvl="0" indent="0" algn="l">
              <a:lnSpc>
                <a:spcPts val="8136"/>
              </a:lnSpc>
            </a:pPr>
            <a:endParaRPr lang="en-US" sz="7200" b="1" spc="-252" dirty="0">
              <a:solidFill>
                <a:srgbClr val="000000"/>
              </a:solidFill>
              <a:latin typeface="Agrandir Medium"/>
              <a:ea typeface="Agrandir Medium"/>
              <a:cs typeface="Agrandir Medium"/>
              <a:sym typeface="Agrandir Medium"/>
            </a:endParaRPr>
          </a:p>
          <a:p>
            <a:pPr marL="0" lvl="0" indent="0" algn="l">
              <a:lnSpc>
                <a:spcPts val="8136"/>
              </a:lnSpc>
            </a:pPr>
            <a:r>
              <a:rPr lang="en-US" sz="7200" b="1" spc="-252" dirty="0">
                <a:solidFill>
                  <a:srgbClr val="000000"/>
                </a:solidFill>
                <a:latin typeface="Agrandir Medium"/>
                <a:ea typeface="Agrandir Medium"/>
                <a:cs typeface="Agrandir Medium"/>
                <a:sym typeface="Agrandir Medium"/>
              </a:rPr>
              <a:t> Cos'è un Fondo</a:t>
            </a:r>
          </a:p>
        </p:txBody>
      </p:sp>
      <p:sp>
        <p:nvSpPr>
          <p:cNvPr id="7" name="TextBox 7"/>
          <p:cNvSpPr txBox="1"/>
          <p:nvPr/>
        </p:nvSpPr>
        <p:spPr>
          <a:xfrm>
            <a:off x="990600" y="3538094"/>
            <a:ext cx="9144000" cy="5232202"/>
          </a:xfrm>
          <a:prstGeom prst="rect">
            <a:avLst/>
          </a:prstGeom>
        </p:spPr>
        <p:txBody>
          <a:bodyPr wrap="square" lIns="0" tIns="0" rIns="0" bIns="0" rtlCol="0" anchor="t">
            <a:spAutoFit/>
          </a:bodyPr>
          <a:lstStyle/>
          <a:p>
            <a:pPr marL="0" lvl="0" indent="0" algn="l">
              <a:spcBef>
                <a:spcPct val="0"/>
              </a:spcBef>
            </a:pPr>
            <a:r>
              <a:rPr lang="it-IT" sz="3400" u="none" spc="113" dirty="0">
                <a:solidFill>
                  <a:srgbClr val="000000"/>
                </a:solidFill>
                <a:latin typeface="Trebuchet MS" panose="020B0603020202020204" pitchFamily="34" charset="0"/>
                <a:ea typeface="Montserrat"/>
                <a:cs typeface="Montserrat"/>
                <a:sym typeface="Montserrat"/>
              </a:rPr>
              <a:t>Un fondo comune di investimento  è un contenitore, un portafoglio, che ha al suo interno tanti strumenti finanziari, ad esempio azioni e obbligazioni di diverse società e governi.</a:t>
            </a:r>
          </a:p>
          <a:p>
            <a:pPr marL="0" lvl="0" indent="0" algn="l">
              <a:spcBef>
                <a:spcPct val="0"/>
              </a:spcBef>
            </a:pPr>
            <a:endParaRPr lang="it-IT" sz="3400" u="none" spc="113" dirty="0">
              <a:solidFill>
                <a:srgbClr val="000000"/>
              </a:solidFill>
              <a:latin typeface="Trebuchet MS" panose="020B0603020202020204" pitchFamily="34" charset="0"/>
              <a:ea typeface="Montserrat"/>
              <a:cs typeface="Montserrat"/>
              <a:sym typeface="Montserrat"/>
            </a:endParaRPr>
          </a:p>
          <a:p>
            <a:pPr marL="0" lvl="0" indent="0" algn="l">
              <a:spcBef>
                <a:spcPct val="0"/>
              </a:spcBef>
            </a:pPr>
            <a:r>
              <a:rPr lang="it-IT" sz="3400" spc="113" dirty="0">
                <a:solidFill>
                  <a:srgbClr val="000000"/>
                </a:solidFill>
                <a:latin typeface="Trebuchet MS" panose="020B0603020202020204" pitchFamily="34" charset="0"/>
                <a:ea typeface="Montserrat"/>
                <a:cs typeface="Montserrat"/>
                <a:sym typeface="Montserrat"/>
              </a:rPr>
              <a:t>I</a:t>
            </a:r>
            <a:r>
              <a:rPr lang="it-IT" sz="3400" u="none" spc="113" dirty="0">
                <a:solidFill>
                  <a:srgbClr val="000000"/>
                </a:solidFill>
                <a:latin typeface="Trebuchet MS" panose="020B0603020202020204" pitchFamily="34" charset="0"/>
                <a:ea typeface="Montserrat"/>
                <a:cs typeface="Montserrat"/>
                <a:sym typeface="Montserrat"/>
              </a:rPr>
              <a:t>l rendimento del tuo investimento nel fondo, sarà simile a quello che otterresti investendo in tutti i singoli strumenti in cui investe il fondo.</a:t>
            </a:r>
            <a:endParaRPr lang="en-US" sz="3400" u="none" spc="113" dirty="0">
              <a:solidFill>
                <a:srgbClr val="000000"/>
              </a:solidFill>
              <a:latin typeface="Trebuchet MS" panose="020B0603020202020204" pitchFamily="34" charset="0"/>
              <a:ea typeface="Montserrat"/>
              <a:cs typeface="Montserrat"/>
              <a:sym typeface="Montserrat"/>
            </a:endParaRPr>
          </a:p>
        </p:txBody>
      </p:sp>
      <p:sp>
        <p:nvSpPr>
          <p:cNvPr id="8" name="Freeform 8"/>
          <p:cNvSpPr/>
          <p:nvPr/>
        </p:nvSpPr>
        <p:spPr>
          <a:xfrm>
            <a:off x="11889922" y="2730408"/>
            <a:ext cx="5037372" cy="4826183"/>
          </a:xfrm>
          <a:custGeom>
            <a:avLst/>
            <a:gdLst/>
            <a:ahLst/>
            <a:cxnLst/>
            <a:rect l="l" t="t" r="r" b="b"/>
            <a:pathLst>
              <a:path w="5037372" h="4826183">
                <a:moveTo>
                  <a:pt x="0" y="0"/>
                </a:moveTo>
                <a:lnTo>
                  <a:pt x="5037372" y="0"/>
                </a:lnTo>
                <a:lnTo>
                  <a:pt x="5037372" y="4826184"/>
                </a:lnTo>
                <a:lnTo>
                  <a:pt x="0" y="48261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B005F-EED3-DC4E-05E5-38E2EC386F3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D2CFF0-DEFC-52F0-2071-EACC33B82B20}"/>
              </a:ext>
            </a:extLst>
          </p:cNvPr>
          <p:cNvSpPr/>
          <p:nvPr/>
        </p:nvSpPr>
        <p:spPr>
          <a:xfrm>
            <a:off x="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grpSp>
        <p:nvGrpSpPr>
          <p:cNvPr id="3" name="Group 3">
            <a:extLst>
              <a:ext uri="{FF2B5EF4-FFF2-40B4-BE49-F238E27FC236}">
                <a16:creationId xmlns:a16="http://schemas.microsoft.com/office/drawing/2014/main" id="{49A91FF8-E0A7-8390-0171-90731897B5BE}"/>
              </a:ext>
            </a:extLst>
          </p:cNvPr>
          <p:cNvGrpSpPr/>
          <p:nvPr/>
        </p:nvGrpSpPr>
        <p:grpSpPr>
          <a:xfrm>
            <a:off x="-634368" y="-571499"/>
            <a:ext cx="11605544" cy="10835640"/>
            <a:chOff x="0" y="0"/>
            <a:chExt cx="3056604" cy="3137528"/>
          </a:xfrm>
        </p:grpSpPr>
        <p:sp>
          <p:nvSpPr>
            <p:cNvPr id="4" name="Freeform 4">
              <a:extLst>
                <a:ext uri="{FF2B5EF4-FFF2-40B4-BE49-F238E27FC236}">
                  <a16:creationId xmlns:a16="http://schemas.microsoft.com/office/drawing/2014/main" id="{F95BFA13-D44E-61A7-A058-8F592FCD1BD7}"/>
                </a:ext>
              </a:extLst>
            </p:cNvPr>
            <p:cNvSpPr/>
            <p:nvPr/>
          </p:nvSpPr>
          <p:spPr>
            <a:xfrm>
              <a:off x="0" y="0"/>
              <a:ext cx="3056604" cy="3137528"/>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it-IT"/>
            </a:p>
          </p:txBody>
        </p:sp>
        <p:sp>
          <p:nvSpPr>
            <p:cNvPr id="5" name="TextBox 5">
              <a:extLst>
                <a:ext uri="{FF2B5EF4-FFF2-40B4-BE49-F238E27FC236}">
                  <a16:creationId xmlns:a16="http://schemas.microsoft.com/office/drawing/2014/main" id="{4E4471F5-EEC8-F78D-07A4-8B06C47C0DE7}"/>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6" name="TextBox 6">
            <a:extLst>
              <a:ext uri="{FF2B5EF4-FFF2-40B4-BE49-F238E27FC236}">
                <a16:creationId xmlns:a16="http://schemas.microsoft.com/office/drawing/2014/main" id="{35464173-730C-584E-F2D6-FC80D2F8112D}"/>
              </a:ext>
            </a:extLst>
          </p:cNvPr>
          <p:cNvSpPr txBox="1"/>
          <p:nvPr/>
        </p:nvSpPr>
        <p:spPr>
          <a:xfrm>
            <a:off x="838200" y="647700"/>
            <a:ext cx="8084493" cy="2077492"/>
          </a:xfrm>
          <a:prstGeom prst="rect">
            <a:avLst/>
          </a:prstGeom>
        </p:spPr>
        <p:txBody>
          <a:bodyPr wrap="square" lIns="0" tIns="0" rIns="0" bIns="0" rtlCol="0" anchor="t">
            <a:spAutoFit/>
          </a:bodyPr>
          <a:lstStyle/>
          <a:p>
            <a:pPr marL="0" lvl="0" indent="0" algn="l">
              <a:lnSpc>
                <a:spcPts val="8136"/>
              </a:lnSpc>
            </a:pPr>
            <a:endParaRPr lang="en-US" sz="7200" b="1" spc="-252" dirty="0">
              <a:solidFill>
                <a:srgbClr val="000000"/>
              </a:solidFill>
              <a:latin typeface="Agrandir Medium"/>
              <a:ea typeface="Agrandir Medium"/>
              <a:cs typeface="Agrandir Medium"/>
              <a:sym typeface="Agrandir Medium"/>
            </a:endParaRPr>
          </a:p>
          <a:p>
            <a:pPr marL="0" lvl="0" indent="0" algn="l">
              <a:lnSpc>
                <a:spcPts val="8136"/>
              </a:lnSpc>
            </a:pPr>
            <a:r>
              <a:rPr lang="en-US" sz="7200" b="1" spc="-252" dirty="0">
                <a:solidFill>
                  <a:srgbClr val="000000"/>
                </a:solidFill>
                <a:latin typeface="Agrandir Medium"/>
                <a:ea typeface="Agrandir Medium"/>
                <a:cs typeface="Agrandir Medium"/>
                <a:sym typeface="Agrandir Medium"/>
              </a:rPr>
              <a:t> Cos'è un ETF</a:t>
            </a:r>
          </a:p>
        </p:txBody>
      </p:sp>
      <p:sp>
        <p:nvSpPr>
          <p:cNvPr id="7" name="TextBox 7">
            <a:extLst>
              <a:ext uri="{FF2B5EF4-FFF2-40B4-BE49-F238E27FC236}">
                <a16:creationId xmlns:a16="http://schemas.microsoft.com/office/drawing/2014/main" id="{7372D769-836C-C8C3-BAE0-48716783B9EA}"/>
              </a:ext>
            </a:extLst>
          </p:cNvPr>
          <p:cNvSpPr txBox="1"/>
          <p:nvPr/>
        </p:nvSpPr>
        <p:spPr>
          <a:xfrm>
            <a:off x="990600" y="3538094"/>
            <a:ext cx="9144000" cy="5755422"/>
          </a:xfrm>
          <a:prstGeom prst="rect">
            <a:avLst/>
          </a:prstGeom>
        </p:spPr>
        <p:txBody>
          <a:bodyPr wrap="square" lIns="0" tIns="0" rIns="0" bIns="0" rtlCol="0" anchor="t">
            <a:spAutoFit/>
          </a:bodyPr>
          <a:lstStyle/>
          <a:p>
            <a:pPr marL="0" lvl="0" indent="0" algn="l">
              <a:spcBef>
                <a:spcPct val="0"/>
              </a:spcBef>
            </a:pPr>
            <a:r>
              <a:rPr lang="it-IT" sz="3400" u="none" spc="113" dirty="0">
                <a:solidFill>
                  <a:srgbClr val="000000"/>
                </a:solidFill>
                <a:latin typeface="Trebuchet MS" panose="020B0603020202020204" pitchFamily="34" charset="0"/>
                <a:ea typeface="Montserrat"/>
                <a:cs typeface="Montserrat"/>
                <a:sym typeface="Montserrat"/>
              </a:rPr>
              <a:t>Gli ETF (Exchange Traded Funds) sono fondi    d'investimento quotati in borsa, proprio come le azioni, che replicano l'andamento di un indice di mercato (azionario, obbligazionario o materie prime). </a:t>
            </a:r>
          </a:p>
          <a:p>
            <a:pPr marL="0" lvl="0" indent="0" algn="l">
              <a:spcBef>
                <a:spcPct val="0"/>
              </a:spcBef>
            </a:pPr>
            <a:endParaRPr lang="it-IT" sz="3400" u="none" spc="113" dirty="0">
              <a:solidFill>
                <a:srgbClr val="000000"/>
              </a:solidFill>
              <a:latin typeface="Trebuchet MS" panose="020B0603020202020204" pitchFamily="34" charset="0"/>
              <a:ea typeface="Montserrat"/>
              <a:cs typeface="Montserrat"/>
              <a:sym typeface="Montserrat"/>
            </a:endParaRPr>
          </a:p>
          <a:p>
            <a:pPr marL="0" lvl="0" indent="0" algn="l">
              <a:spcBef>
                <a:spcPct val="0"/>
              </a:spcBef>
            </a:pPr>
            <a:r>
              <a:rPr lang="it-IT" sz="3400" u="none" spc="113" dirty="0">
                <a:solidFill>
                  <a:srgbClr val="000000"/>
                </a:solidFill>
                <a:latin typeface="Trebuchet MS" panose="020B0603020202020204" pitchFamily="34" charset="0"/>
                <a:ea typeface="Montserrat"/>
                <a:cs typeface="Montserrat"/>
                <a:sym typeface="Montserrat"/>
              </a:rPr>
              <a:t>Offrono alta diversificazione, trasparenza e costi di gestione molto bassi rispetto ai fondi comuni tradizionali, consentendo di investire in un intero mercato con una sola operazione.</a:t>
            </a:r>
            <a:endParaRPr lang="en-US" sz="3400" u="none" spc="113" dirty="0">
              <a:solidFill>
                <a:srgbClr val="000000"/>
              </a:solidFill>
              <a:latin typeface="Trebuchet MS" panose="020B0603020202020204" pitchFamily="34" charset="0"/>
              <a:ea typeface="Montserrat"/>
              <a:cs typeface="Montserrat"/>
              <a:sym typeface="Montserrat"/>
            </a:endParaRPr>
          </a:p>
        </p:txBody>
      </p:sp>
      <p:sp>
        <p:nvSpPr>
          <p:cNvPr id="8" name="Freeform 8">
            <a:extLst>
              <a:ext uri="{FF2B5EF4-FFF2-40B4-BE49-F238E27FC236}">
                <a16:creationId xmlns:a16="http://schemas.microsoft.com/office/drawing/2014/main" id="{A55826A3-E6A2-B30F-C641-15E3696A2FAD}"/>
              </a:ext>
            </a:extLst>
          </p:cNvPr>
          <p:cNvSpPr/>
          <p:nvPr/>
        </p:nvSpPr>
        <p:spPr>
          <a:xfrm>
            <a:off x="11889922" y="2730408"/>
            <a:ext cx="5037372" cy="4826183"/>
          </a:xfrm>
          <a:custGeom>
            <a:avLst/>
            <a:gdLst/>
            <a:ahLst/>
            <a:cxnLst/>
            <a:rect l="l" t="t" r="r" b="b"/>
            <a:pathLst>
              <a:path w="5037372" h="4826183">
                <a:moveTo>
                  <a:pt x="0" y="0"/>
                </a:moveTo>
                <a:lnTo>
                  <a:pt x="5037372" y="0"/>
                </a:lnTo>
                <a:lnTo>
                  <a:pt x="5037372" y="4826184"/>
                </a:lnTo>
                <a:lnTo>
                  <a:pt x="0" y="48261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Tree>
    <p:extLst>
      <p:ext uri="{BB962C8B-B14F-4D97-AF65-F5344CB8AC3E}">
        <p14:creationId xmlns:p14="http://schemas.microsoft.com/office/powerpoint/2010/main" val="3352006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427D6-182E-6945-81FA-AC89243A644B}"/>
            </a:ext>
          </a:extLst>
        </p:cNvPr>
        <p:cNvGrpSpPr/>
        <p:nvPr/>
      </p:nvGrpSpPr>
      <p:grpSpPr>
        <a:xfrm>
          <a:off x="0" y="0"/>
          <a:ext cx="0" cy="0"/>
          <a:chOff x="0" y="0"/>
          <a:chExt cx="0" cy="0"/>
        </a:xfrm>
      </p:grpSpPr>
      <p:sp>
        <p:nvSpPr>
          <p:cNvPr id="17" name="TextBox 17">
            <a:extLst>
              <a:ext uri="{FF2B5EF4-FFF2-40B4-BE49-F238E27FC236}">
                <a16:creationId xmlns:a16="http://schemas.microsoft.com/office/drawing/2014/main" id="{E72E9A69-C735-53EE-1FBB-749C6F475163}"/>
              </a:ext>
            </a:extLst>
          </p:cNvPr>
          <p:cNvSpPr txBox="1"/>
          <p:nvPr/>
        </p:nvSpPr>
        <p:spPr>
          <a:xfrm>
            <a:off x="1511783" y="3223012"/>
            <a:ext cx="7096975" cy="105157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1A86CFD4-6DD9-063C-CA4E-3F3217A6C490}"/>
              </a:ext>
            </a:extLst>
          </p:cNvPr>
          <p:cNvSpPr txBox="1"/>
          <p:nvPr/>
        </p:nvSpPr>
        <p:spPr>
          <a:xfrm>
            <a:off x="533400" y="876300"/>
            <a:ext cx="16840201" cy="8901155"/>
          </a:xfrm>
          <a:prstGeom prst="rect">
            <a:avLst/>
          </a:prstGeom>
        </p:spPr>
        <p:txBody>
          <a:bodyPr wrap="square" lIns="0" tIns="0" rIns="0" bIns="0" rtlCol="0" anchor="t">
            <a:spAutoFit/>
          </a:bodyPr>
          <a:lstStyle/>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I fondi comuni e gli ETF sono strumenti di investimento. </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Aderendo a un fondo affidi i tuoi risparmi a un esperto che li amministra, insieme ai risparmi di altri soggetti, sulla base delle sue competenze e della sua esperienza (risparmio gestito). </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Per aderire, sottoscrivi delle quote che rappresentano parte del patrimonio complessivo del fondo.</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Il valore della quota varia nel tempo in base ai risultati ottenuti dagli investimenti del fondo ed è calcolato sulla base del "valore netto" (NAV, cioè Net Asset Value) degli attivi in gestione alla data di riferimento. </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Con un ETF o un fondo comune puoi, quindi, diversificare i tuoi investimenti molto facilmente.</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nSpc>
                <a:spcPts val="4066"/>
              </a:lnSpc>
              <a:spcBef>
                <a:spcPct val="0"/>
              </a:spcBef>
            </a:pPr>
            <a:endParaRPr lang="en-US" sz="3200" dirty="0">
              <a:solidFill>
                <a:srgbClr val="000000"/>
              </a:solidFill>
              <a:latin typeface="Trebuchet MS" panose="020B0603020202020204" pitchFamily="34" charset="0"/>
              <a:ea typeface="Agrandir Medium"/>
              <a:cs typeface="Agrandir Medium"/>
              <a:sym typeface="Agrandir Medium"/>
            </a:endParaRPr>
          </a:p>
        </p:txBody>
      </p:sp>
    </p:spTree>
    <p:extLst>
      <p:ext uri="{BB962C8B-B14F-4D97-AF65-F5344CB8AC3E}">
        <p14:creationId xmlns:p14="http://schemas.microsoft.com/office/powerpoint/2010/main" val="38276982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5483D-AD39-0063-689B-DE1CB392EC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1A097C-3A8C-E306-C501-FDD1DB27CBFC}"/>
              </a:ext>
            </a:extLst>
          </p:cNvPr>
          <p:cNvSpPr/>
          <p:nvPr/>
        </p:nvSpPr>
        <p:spPr>
          <a:xfrm>
            <a:off x="0" y="-966240"/>
            <a:ext cx="18288000" cy="116647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846A2862-ED64-7BBD-062D-1E3B7B036F72}"/>
              </a:ext>
            </a:extLst>
          </p:cNvPr>
          <p:cNvGrpSpPr/>
          <p:nvPr/>
        </p:nvGrpSpPr>
        <p:grpSpPr>
          <a:xfrm>
            <a:off x="-1089308" y="-966240"/>
            <a:ext cx="12748250" cy="12046000"/>
            <a:chOff x="0" y="0"/>
            <a:chExt cx="3349536" cy="3137528"/>
          </a:xfrm>
        </p:grpSpPr>
        <p:sp>
          <p:nvSpPr>
            <p:cNvPr id="4" name="Freeform 4">
              <a:extLst>
                <a:ext uri="{FF2B5EF4-FFF2-40B4-BE49-F238E27FC236}">
                  <a16:creationId xmlns:a16="http://schemas.microsoft.com/office/drawing/2014/main" id="{EAA3E422-EFA2-9A8B-F88F-D88D235FABCF}"/>
                </a:ext>
              </a:extLst>
            </p:cNvPr>
            <p:cNvSpPr/>
            <p:nvPr/>
          </p:nvSpPr>
          <p:spPr>
            <a:xfrm>
              <a:off x="0" y="0"/>
              <a:ext cx="3349536" cy="3137528"/>
            </a:xfrm>
            <a:custGeom>
              <a:avLst/>
              <a:gdLst/>
              <a:ahLst/>
              <a:cxnLst/>
              <a:rect l="l" t="t" r="r" b="b"/>
              <a:pathLst>
                <a:path w="3349536" h="3137528">
                  <a:moveTo>
                    <a:pt x="0" y="0"/>
                  </a:moveTo>
                  <a:lnTo>
                    <a:pt x="3349536" y="0"/>
                  </a:lnTo>
                  <a:lnTo>
                    <a:pt x="3349536" y="3137528"/>
                  </a:lnTo>
                  <a:lnTo>
                    <a:pt x="0" y="3137528"/>
                  </a:lnTo>
                  <a:close/>
                </a:path>
              </a:pathLst>
            </a:custGeom>
            <a:solidFill>
              <a:srgbClr val="60AA82"/>
            </a:solidFill>
          </p:spPr>
          <p:txBody>
            <a:bodyPr/>
            <a:lstStyle/>
            <a:p>
              <a:endParaRPr lang="it-IT"/>
            </a:p>
          </p:txBody>
        </p:sp>
        <p:sp>
          <p:nvSpPr>
            <p:cNvPr id="5" name="TextBox 5">
              <a:extLst>
                <a:ext uri="{FF2B5EF4-FFF2-40B4-BE49-F238E27FC236}">
                  <a16:creationId xmlns:a16="http://schemas.microsoft.com/office/drawing/2014/main" id="{7ED554E0-9055-E195-ECD7-D51D3EC6E530}"/>
                </a:ext>
              </a:extLst>
            </p:cNvPr>
            <p:cNvSpPr txBox="1"/>
            <p:nvPr/>
          </p:nvSpPr>
          <p:spPr>
            <a:xfrm>
              <a:off x="0" y="38100"/>
              <a:ext cx="3349536" cy="3099428"/>
            </a:xfrm>
            <a:prstGeom prst="rect">
              <a:avLst/>
            </a:prstGeom>
          </p:spPr>
          <p:txBody>
            <a:bodyPr lIns="50800" tIns="50800" rIns="50800" bIns="50800" rtlCol="0" anchor="ctr"/>
            <a:lstStyle/>
            <a:p>
              <a:pPr algn="ctr">
                <a:lnSpc>
                  <a:spcPts val="2266"/>
                </a:lnSpc>
              </a:pPr>
              <a:endParaRPr/>
            </a:p>
          </p:txBody>
        </p:sp>
      </p:grpSp>
      <p:sp>
        <p:nvSpPr>
          <p:cNvPr id="6" name="Freeform 6">
            <a:extLst>
              <a:ext uri="{FF2B5EF4-FFF2-40B4-BE49-F238E27FC236}">
                <a16:creationId xmlns:a16="http://schemas.microsoft.com/office/drawing/2014/main" id="{F7D826DF-B896-FAFB-D597-E7D55DCE1928}"/>
              </a:ext>
            </a:extLst>
          </p:cNvPr>
          <p:cNvSpPr/>
          <p:nvPr/>
        </p:nvSpPr>
        <p:spPr>
          <a:xfrm>
            <a:off x="13134006" y="2317525"/>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a:p>
        </p:txBody>
      </p:sp>
      <p:sp>
        <p:nvSpPr>
          <p:cNvPr id="7" name="TextBox 7">
            <a:extLst>
              <a:ext uri="{FF2B5EF4-FFF2-40B4-BE49-F238E27FC236}">
                <a16:creationId xmlns:a16="http://schemas.microsoft.com/office/drawing/2014/main" id="{9BC416F5-2DA0-C221-78A5-934FD955E825}"/>
              </a:ext>
            </a:extLst>
          </p:cNvPr>
          <p:cNvSpPr txBox="1"/>
          <p:nvPr/>
        </p:nvSpPr>
        <p:spPr>
          <a:xfrm>
            <a:off x="609600" y="342900"/>
            <a:ext cx="10341034" cy="1038746"/>
          </a:xfrm>
          <a:prstGeom prst="rect">
            <a:avLst/>
          </a:prstGeom>
        </p:spPr>
        <p:txBody>
          <a:bodyPr wrap="square" lIns="0" tIns="0" rIns="0" bIns="0" rtlCol="0" anchor="t">
            <a:spAutoFit/>
          </a:bodyPr>
          <a:lstStyle/>
          <a:p>
            <a:pPr marL="0" lvl="0" indent="0" algn="l">
              <a:lnSpc>
                <a:spcPts val="8136"/>
              </a:lnSpc>
            </a:pPr>
            <a:r>
              <a:rPr lang="en-US" sz="7200" b="1" spc="-252" dirty="0">
                <a:solidFill>
                  <a:srgbClr val="FFFFFF"/>
                </a:solidFill>
                <a:latin typeface="Agrandir Medium"/>
                <a:ea typeface="Agrandir Medium"/>
                <a:cs typeface="Agrandir Medium"/>
                <a:sym typeface="Agrandir Medium"/>
              </a:rPr>
              <a:t>Cos'è un Derivato</a:t>
            </a:r>
          </a:p>
        </p:txBody>
      </p:sp>
      <p:sp>
        <p:nvSpPr>
          <p:cNvPr id="8" name="TextBox 8">
            <a:extLst>
              <a:ext uri="{FF2B5EF4-FFF2-40B4-BE49-F238E27FC236}">
                <a16:creationId xmlns:a16="http://schemas.microsoft.com/office/drawing/2014/main" id="{26F2F1A0-23FA-FFE8-5305-3A1C6B96A8AE}"/>
              </a:ext>
            </a:extLst>
          </p:cNvPr>
          <p:cNvSpPr txBox="1"/>
          <p:nvPr/>
        </p:nvSpPr>
        <p:spPr>
          <a:xfrm>
            <a:off x="609600" y="2392787"/>
            <a:ext cx="10341034" cy="5909310"/>
          </a:xfrm>
          <a:prstGeom prst="rect">
            <a:avLst/>
          </a:prstGeom>
        </p:spPr>
        <p:txBody>
          <a:bodyPr wrap="square" lIns="0" tIns="0" rIns="0" bIns="0" rtlCol="0" anchor="t">
            <a:spAutoFit/>
          </a:bodyPr>
          <a:lstStyle/>
          <a:p>
            <a:pPr marL="0" lvl="0" indent="0" algn="l">
              <a:spcBef>
                <a:spcPct val="0"/>
              </a:spcBef>
            </a:pPr>
            <a:r>
              <a:rPr lang="it-IT" sz="3200" u="none" spc="113" dirty="0">
                <a:solidFill>
                  <a:srgbClr val="FFFFFF"/>
                </a:solidFill>
                <a:latin typeface="Trebuchet MS" panose="020B0603020202020204" pitchFamily="34" charset="0"/>
                <a:ea typeface="Montserrat"/>
                <a:cs typeface="Montserrat"/>
                <a:sym typeface="Montserrat"/>
              </a:rPr>
              <a:t>Gli strumenti derivati sono contratti finanziari il cui valore non è intrinseco ma dipende dall’andamento di un asset sottostante, che può essere rappresentato da azioni, tassi d’interesse, materie prime o indici di mercato, senza che vi sia un trasferimento diretto di proprietà dell’asset sottostante stesso. </a:t>
            </a:r>
          </a:p>
          <a:p>
            <a:pPr marL="0" lvl="0" indent="0" algn="l">
              <a:spcBef>
                <a:spcPct val="0"/>
              </a:spcBef>
            </a:pPr>
            <a:endParaRPr lang="it-IT" sz="3200" spc="113" dirty="0">
              <a:solidFill>
                <a:srgbClr val="FFFFFF"/>
              </a:solidFill>
              <a:latin typeface="Trebuchet MS" panose="020B0603020202020204" pitchFamily="34" charset="0"/>
              <a:ea typeface="Montserrat"/>
              <a:cs typeface="Montserrat"/>
              <a:sym typeface="Montserrat"/>
            </a:endParaRPr>
          </a:p>
          <a:p>
            <a:pPr marL="0" lvl="0" indent="0" algn="l">
              <a:spcBef>
                <a:spcPct val="0"/>
              </a:spcBef>
            </a:pPr>
            <a:r>
              <a:rPr lang="it-IT" sz="3200" u="none" spc="113" dirty="0">
                <a:solidFill>
                  <a:srgbClr val="FFFFFF"/>
                </a:solidFill>
                <a:latin typeface="Trebuchet MS" panose="020B0603020202020204" pitchFamily="34" charset="0"/>
                <a:ea typeface="Montserrat"/>
                <a:cs typeface="Montserrat"/>
                <a:sym typeface="Montserrat"/>
              </a:rPr>
              <a:t>Questi contratti consentono agli investitori di ottenere esposizione a determinati mercati o attività finanziarie, senza dover acquistare o vendere direttamente l’asset sottostante.</a:t>
            </a:r>
            <a:endParaRPr lang="en-US" sz="3200" u="none" spc="113" dirty="0">
              <a:solidFill>
                <a:srgbClr val="FFFFFF"/>
              </a:solidFill>
              <a:latin typeface="Trebuchet MS" panose="020B0603020202020204" pitchFamily="34" charset="0"/>
              <a:ea typeface="Montserrat"/>
              <a:cs typeface="Montserrat"/>
              <a:sym typeface="Montserrat"/>
            </a:endParaRPr>
          </a:p>
        </p:txBody>
      </p:sp>
    </p:spTree>
    <p:extLst>
      <p:ext uri="{BB962C8B-B14F-4D97-AF65-F5344CB8AC3E}">
        <p14:creationId xmlns:p14="http://schemas.microsoft.com/office/powerpoint/2010/main" val="1236247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3EE56-2C47-81AC-6D9B-7704343DB51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487CC1A-3C9B-A138-2661-16D6BEBAE52B}"/>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a:extLst>
              <a:ext uri="{FF2B5EF4-FFF2-40B4-BE49-F238E27FC236}">
                <a16:creationId xmlns:a16="http://schemas.microsoft.com/office/drawing/2014/main" id="{EE7BFD13-8C44-CDEF-2502-56F8219D4559}"/>
              </a:ext>
            </a:extLst>
          </p:cNvPr>
          <p:cNvSpPr txBox="1"/>
          <p:nvPr/>
        </p:nvSpPr>
        <p:spPr>
          <a:xfrm>
            <a:off x="457200" y="2649566"/>
            <a:ext cx="16306800" cy="6640151"/>
          </a:xfrm>
          <a:prstGeom prst="rect">
            <a:avLst/>
          </a:prstGeom>
        </p:spPr>
        <p:txBody>
          <a:bodyPr wrap="square" lIns="0" tIns="0" rIns="0" bIns="0" rtlCol="0" anchor="t">
            <a:spAutoFit/>
          </a:bodyPr>
          <a:lstStyle/>
          <a:p>
            <a:pPr algn="just"/>
            <a:r>
              <a:rPr lang="it-IT" sz="3400" dirty="0">
                <a:solidFill>
                  <a:schemeClr val="bg1"/>
                </a:solidFill>
                <a:latin typeface="Trebuchet MS" panose="020B0603020202020204" pitchFamily="34" charset="0"/>
              </a:rPr>
              <a:t>Il rendimento è il guadagno che ottieni investendo il tuo denaro.</a:t>
            </a:r>
          </a:p>
          <a:p>
            <a:pPr algn="just"/>
            <a:endParaRPr lang="it-IT" sz="3400" dirty="0">
              <a:solidFill>
                <a:schemeClr val="bg1"/>
              </a:solidFill>
              <a:latin typeface="Trebuchet MS" panose="020B0603020202020204" pitchFamily="34" charset="0"/>
            </a:endParaRPr>
          </a:p>
          <a:p>
            <a:pPr algn="just"/>
            <a:r>
              <a:rPr lang="it-IT" sz="3400" dirty="0">
                <a:solidFill>
                  <a:schemeClr val="bg1"/>
                </a:solidFill>
                <a:latin typeface="Trebuchet MS" panose="020B0603020202020204" pitchFamily="34" charset="0"/>
              </a:rPr>
              <a:t>È dato da interessi, dividendi e guadagni o perdite in conto capitale.</a:t>
            </a:r>
          </a:p>
          <a:p>
            <a:pPr algn="just"/>
            <a:endParaRPr lang="it-IT" sz="3400" dirty="0">
              <a:solidFill>
                <a:schemeClr val="bg1"/>
              </a:solidFill>
              <a:latin typeface="Trebuchet MS" panose="020B0603020202020204" pitchFamily="34" charset="0"/>
            </a:endParaRPr>
          </a:p>
          <a:p>
            <a:pPr algn="just"/>
            <a:r>
              <a:rPr lang="it-IT" sz="3400" b="1" dirty="0">
                <a:solidFill>
                  <a:schemeClr val="bg1"/>
                </a:solidFill>
                <a:latin typeface="Trebuchet MS" panose="020B0603020202020204" pitchFamily="34" charset="0"/>
              </a:rPr>
              <a:t>Interessi</a:t>
            </a:r>
            <a:r>
              <a:rPr lang="it-IT" sz="3400" dirty="0">
                <a:solidFill>
                  <a:schemeClr val="bg1"/>
                </a:solidFill>
                <a:latin typeface="Trebuchet MS" panose="020B0603020202020204" pitchFamily="34" charset="0"/>
              </a:rPr>
              <a:t>. Se compri obbligazioni stai prestando il tuo denaro alla società o al governo che le ha emesse in cambio del pagamento periodico di interessi. Se fai un deposito stai prestando dei soldi a una banca che in cambio ti paga gli interessi.</a:t>
            </a:r>
          </a:p>
          <a:p>
            <a:pPr algn="just"/>
            <a:endParaRPr lang="it-IT" sz="3400" dirty="0">
              <a:solidFill>
                <a:schemeClr val="bg1"/>
              </a:solidFill>
              <a:latin typeface="Trebuchet MS" panose="020B0603020202020204" pitchFamily="34" charset="0"/>
            </a:endParaRPr>
          </a:p>
          <a:p>
            <a:pPr algn="just"/>
            <a:r>
              <a:rPr lang="it-IT" sz="3400" dirty="0">
                <a:solidFill>
                  <a:schemeClr val="bg1"/>
                </a:solidFill>
                <a:latin typeface="Trebuchet MS" panose="020B0603020202020204" pitchFamily="34" charset="0"/>
              </a:rPr>
              <a:t>Esempio</a:t>
            </a:r>
          </a:p>
          <a:p>
            <a:pPr algn="just"/>
            <a:r>
              <a:rPr lang="it-IT" sz="3400" dirty="0">
                <a:solidFill>
                  <a:schemeClr val="bg1"/>
                </a:solidFill>
                <a:latin typeface="Trebuchet MS" panose="020B0603020202020204" pitchFamily="34" charset="0"/>
              </a:rPr>
              <a:t>Se compri un'obbligazione da 1.000 euro di valore nominale con una cedola del 5 per cento, ogni anno riceverai 50 euro di interessi.</a:t>
            </a:r>
          </a:p>
          <a:p>
            <a:pPr algn="just"/>
            <a:endParaRPr lang="it-IT" sz="3400" dirty="0">
              <a:solidFill>
                <a:schemeClr val="bg1"/>
              </a:solidFill>
              <a:latin typeface="Trebuchet MS" panose="020B0603020202020204" pitchFamily="34" charset="0"/>
            </a:endParaRPr>
          </a:p>
          <a:p>
            <a:pPr algn="ctr">
              <a:lnSpc>
                <a:spcPts val="3100"/>
              </a:lnSpc>
            </a:pPr>
            <a:endParaRPr lang="en-US" sz="2000" b="1" dirty="0">
              <a:solidFill>
                <a:srgbClr val="FFFFFF"/>
              </a:solidFill>
              <a:latin typeface="Montserrat Medium"/>
              <a:ea typeface="Montserrat Medium"/>
              <a:cs typeface="Montserrat Medium"/>
              <a:sym typeface="Montserrat Medium"/>
            </a:endParaRPr>
          </a:p>
        </p:txBody>
      </p:sp>
      <p:sp>
        <p:nvSpPr>
          <p:cNvPr id="5" name="TextBox 5">
            <a:extLst>
              <a:ext uri="{FF2B5EF4-FFF2-40B4-BE49-F238E27FC236}">
                <a16:creationId xmlns:a16="http://schemas.microsoft.com/office/drawing/2014/main" id="{1DE8400B-A836-E8C4-F183-0761CDB52A28}"/>
              </a:ext>
            </a:extLst>
          </p:cNvPr>
          <p:cNvSpPr txBox="1"/>
          <p:nvPr/>
        </p:nvSpPr>
        <p:spPr>
          <a:xfrm>
            <a:off x="838200" y="571500"/>
            <a:ext cx="15773400" cy="1506566"/>
          </a:xfrm>
          <a:prstGeom prst="rect">
            <a:avLst/>
          </a:prstGeom>
        </p:spPr>
        <p:txBody>
          <a:bodyPr wrap="square" lIns="0" tIns="0" rIns="0" bIns="0" rtlCol="0" anchor="t">
            <a:spAutoFit/>
          </a:bodyPr>
          <a:lstStyle/>
          <a:p>
            <a:pPr marL="0" lvl="0" indent="0" algn="ctr">
              <a:lnSpc>
                <a:spcPts val="5700"/>
              </a:lnSpc>
              <a:spcBef>
                <a:spcPct val="0"/>
              </a:spcBef>
            </a:pPr>
            <a:endParaRPr lang="it-IT" sz="6600" b="1" dirty="0">
              <a:solidFill>
                <a:srgbClr val="FFFFFF"/>
              </a:solidFill>
              <a:latin typeface="Agrandir Bold"/>
              <a:ea typeface="Agrandir Bold"/>
              <a:cs typeface="Agrandir Bold"/>
              <a:sym typeface="Agrandir Bold"/>
            </a:endParaRPr>
          </a:p>
          <a:p>
            <a:pPr marL="0" lvl="0" indent="0" algn="ctr">
              <a:lnSpc>
                <a:spcPts val="5700"/>
              </a:lnSpc>
              <a:spcBef>
                <a:spcPct val="0"/>
              </a:spcBef>
            </a:pPr>
            <a:r>
              <a:rPr lang="it-IT" sz="6600" b="1" dirty="0">
                <a:solidFill>
                  <a:srgbClr val="FFFFFF"/>
                </a:solidFill>
                <a:latin typeface="Agrandir Bold"/>
                <a:ea typeface="Agrandir Bold"/>
                <a:cs typeface="Agrandir Bold"/>
                <a:sym typeface="Agrandir Bold"/>
              </a:rPr>
              <a:t>Rendimento: cos'è e come misurarlo</a:t>
            </a:r>
            <a:endParaRPr lang="en-US" sz="6600" b="1" dirty="0">
              <a:solidFill>
                <a:srgbClr val="FFFFFF"/>
              </a:solidFill>
              <a:latin typeface="Agrandir Bold"/>
              <a:ea typeface="Agrandir Bold"/>
              <a:cs typeface="Agrandir Bold"/>
              <a:sym typeface="Agrandir Bold"/>
            </a:endParaRPr>
          </a:p>
        </p:txBody>
      </p:sp>
    </p:spTree>
    <p:extLst>
      <p:ext uri="{BB962C8B-B14F-4D97-AF65-F5344CB8AC3E}">
        <p14:creationId xmlns:p14="http://schemas.microsoft.com/office/powerpoint/2010/main" val="2647658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0553A-517C-3259-9255-C3E3397CC95D}"/>
            </a:ext>
          </a:extLst>
        </p:cNvPr>
        <p:cNvGrpSpPr/>
        <p:nvPr/>
      </p:nvGrpSpPr>
      <p:grpSpPr>
        <a:xfrm>
          <a:off x="0" y="0"/>
          <a:ext cx="0" cy="0"/>
          <a:chOff x="0" y="0"/>
          <a:chExt cx="0" cy="0"/>
        </a:xfrm>
      </p:grpSpPr>
      <p:sp>
        <p:nvSpPr>
          <p:cNvPr id="17" name="TextBox 17">
            <a:extLst>
              <a:ext uri="{FF2B5EF4-FFF2-40B4-BE49-F238E27FC236}">
                <a16:creationId xmlns:a16="http://schemas.microsoft.com/office/drawing/2014/main" id="{37F03BC2-DEC9-AB40-FDE4-E9FF2D948CA6}"/>
              </a:ext>
            </a:extLst>
          </p:cNvPr>
          <p:cNvSpPr txBox="1"/>
          <p:nvPr/>
        </p:nvSpPr>
        <p:spPr>
          <a:xfrm>
            <a:off x="1511783" y="3223012"/>
            <a:ext cx="7096975" cy="105157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B6E7C0F3-4636-DE89-71D8-66810382E1F9}"/>
              </a:ext>
            </a:extLst>
          </p:cNvPr>
          <p:cNvSpPr txBox="1"/>
          <p:nvPr/>
        </p:nvSpPr>
        <p:spPr>
          <a:xfrm>
            <a:off x="762001" y="1181100"/>
            <a:ext cx="16014216" cy="8901155"/>
          </a:xfrm>
          <a:prstGeom prst="rect">
            <a:avLst/>
          </a:prstGeom>
        </p:spPr>
        <p:txBody>
          <a:bodyPr wrap="square" lIns="0" tIns="0" rIns="0" bIns="0" rtlCol="0" anchor="t">
            <a:spAutoFit/>
          </a:bodyPr>
          <a:lstStyle/>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Quando parliamo degli interessi, un concetto fondamentale da conoscere è quello dell'interesse o rendimento composto. L'interesse composto è l'accumulo di interessi su interessi: reinvestendo i rendimenti, il capitale cresce molto più velocemente nel tempo, soprattutto nel lungo periodo.</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Esempio</a:t>
            </a: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Immagina di investire 1.000 euro a un tasso di interesse del 5 per cento. </a:t>
            </a: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Dopo il primo anno avrai 1.050 euro. </a:t>
            </a: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Se li reinvesti tutti, inclusi i 50 euro guadagnati, l'anno successivo il 5 per cento verrà calcolato su 1.050 euro e non sui 1.000 euro iniziali. </a:t>
            </a: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Il tuo capitale il secondo anno arriverà così a 1.102,50 euro invece che a “soli” 1.100 euro. </a:t>
            </a: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Quello che in un anno sembra una differenza trascurabile, nel tempo si accumula e fa sì che i tuoi risparmi aumentino più velocemente.</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p:txBody>
      </p:sp>
    </p:spTree>
    <p:extLst>
      <p:ext uri="{BB962C8B-B14F-4D97-AF65-F5344CB8AC3E}">
        <p14:creationId xmlns:p14="http://schemas.microsoft.com/office/powerpoint/2010/main" val="1212271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685800" y="1485900"/>
            <a:ext cx="8458200" cy="3116238"/>
          </a:xfrm>
          <a:prstGeom prst="rect">
            <a:avLst/>
          </a:prstGeom>
        </p:spPr>
        <p:txBody>
          <a:bodyPr wrap="square" lIns="0" tIns="0" rIns="0" bIns="0" rtlCol="0" anchor="t">
            <a:spAutoFit/>
          </a:bodyPr>
          <a:lstStyle/>
          <a:p>
            <a:pPr>
              <a:lnSpc>
                <a:spcPts val="8136"/>
              </a:lnSpc>
            </a:pPr>
            <a:r>
              <a:rPr lang="en-US" sz="7200" b="1" spc="-252" dirty="0">
                <a:solidFill>
                  <a:srgbClr val="FFFFFF"/>
                </a:solidFill>
                <a:latin typeface="Agrandir Medium"/>
                <a:ea typeface="Agrandir Medium"/>
                <a:cs typeface="Agrandir Medium"/>
                <a:sym typeface="Agrandir Medium"/>
              </a:rPr>
              <a:t>Cos'è un Mercato Finanziario?</a:t>
            </a:r>
          </a:p>
          <a:p>
            <a:pPr marL="0" marR="0" lvl="0" indent="0" algn="l" defTabSz="914400" rtl="0" eaLnBrk="1" fontAlgn="auto" latinLnBrk="0" hangingPunct="1">
              <a:lnSpc>
                <a:spcPts val="8136"/>
              </a:lnSpc>
              <a:spcBef>
                <a:spcPts val="0"/>
              </a:spcBef>
              <a:spcAft>
                <a:spcPts val="0"/>
              </a:spcAft>
              <a:buClrTx/>
              <a:buSzTx/>
              <a:buFontTx/>
              <a:buNone/>
              <a:tabLst/>
              <a:defRPr/>
            </a:pPr>
            <a:endParaRPr kumimoji="0" lang="en-US" sz="7200" b="1" i="0" u="none" strike="noStrike" kern="1200" cap="none" spc="-252" normalizeH="0" baseline="0" noProof="0" dirty="0">
              <a:ln>
                <a:noFill/>
              </a:ln>
              <a:solidFill>
                <a:srgbClr val="FFFFFF"/>
              </a:solidFill>
              <a:effectLst/>
              <a:uLnTx/>
              <a:uFillTx/>
              <a:latin typeface="Agrandir Medium"/>
              <a:ea typeface="Agrandir Medium"/>
              <a:cs typeface="Agrandir Medium"/>
              <a:sym typeface="Agrandir Medium"/>
            </a:endParaRPr>
          </a:p>
        </p:txBody>
      </p:sp>
      <p:sp>
        <p:nvSpPr>
          <p:cNvPr id="5" name="TextBox 5"/>
          <p:cNvSpPr txBox="1"/>
          <p:nvPr/>
        </p:nvSpPr>
        <p:spPr>
          <a:xfrm>
            <a:off x="457200" y="3924300"/>
            <a:ext cx="9906000" cy="6263189"/>
          </a:xfrm>
          <a:prstGeom prst="rect">
            <a:avLst/>
          </a:prstGeom>
        </p:spPr>
        <p:txBody>
          <a:bodyPr wrap="square" lIns="0" tIns="0" rIns="0" bIns="0" rtlCol="0" anchor="t">
            <a:spAutoFit/>
          </a:bodyPr>
          <a:lstStyle/>
          <a:p>
            <a:pPr marL="0" marR="0" lvl="0" indent="0" algn="l" defTabSz="914400" rtl="0" eaLnBrk="1" fontAlgn="auto" latinLnBrk="0" hangingPunct="1">
              <a:lnSpc>
                <a:spcPts val="2564"/>
              </a:lnSpc>
              <a:spcBef>
                <a:spcPct val="0"/>
              </a:spcBef>
              <a:spcAft>
                <a:spcPts val="0"/>
              </a:spcAft>
              <a:buClrTx/>
              <a:buSzTx/>
              <a:buFontTx/>
              <a:buNone/>
              <a:tabLst/>
              <a:defRPr/>
            </a:pPr>
            <a:endParaRPr kumimoji="0" lang="it-IT" sz="1899" b="0" i="0" u="none" strike="noStrike" kern="1200" cap="none" spc="113" normalizeH="0" baseline="0" noProof="0" dirty="0">
              <a:ln>
                <a:noFill/>
              </a:ln>
              <a:solidFill>
                <a:srgbClr val="FFFFFF"/>
              </a:solidFill>
              <a:effectLst/>
              <a:uLnTx/>
              <a:uFillTx/>
              <a:latin typeface="Montserrat"/>
              <a:ea typeface="Montserrat"/>
              <a:cs typeface="Montserrat"/>
              <a:sym typeface="Montserrat"/>
            </a:endParaRPr>
          </a:p>
          <a:p>
            <a:pPr marL="0" marR="0" lvl="0" indent="0" algn="just" defTabSz="914400" rtl="0" eaLnBrk="1" fontAlgn="auto" latinLnBrk="0" hangingPunct="1">
              <a:spcBef>
                <a:spcPct val="0"/>
              </a:spcBef>
              <a:spcAft>
                <a:spcPts val="0"/>
              </a:spcAft>
              <a:buClrTx/>
              <a:buSzTx/>
              <a:buFontTx/>
              <a:buNone/>
              <a:tabLst/>
              <a:defRPr/>
            </a:pPr>
            <a:r>
              <a:rPr kumimoji="0" lang="it-IT" sz="3400" b="0" i="0" u="none" strike="noStrike" kern="1200" cap="none" spc="113" normalizeH="0" baseline="0" noProof="0" dirty="0">
                <a:ln>
                  <a:noFill/>
                </a:ln>
                <a:solidFill>
                  <a:srgbClr val="FFFFFF"/>
                </a:solidFill>
                <a:effectLst/>
                <a:uLnTx/>
                <a:uFillTx/>
                <a:latin typeface="Trebuchet MS" panose="020B0603020202020204" pitchFamily="34" charset="0"/>
                <a:ea typeface="Montserrat"/>
                <a:cs typeface="Montserrat"/>
                <a:sym typeface="Montserrat"/>
              </a:rPr>
              <a:t>I mercati finanziari sono spazi dove è possibile la </a:t>
            </a:r>
            <a:r>
              <a:rPr kumimoji="0" lang="it-IT" sz="3400" b="1" i="0" u="none" strike="noStrike" kern="1200" cap="none" spc="113" normalizeH="0" baseline="0" noProof="0" dirty="0">
                <a:ln>
                  <a:noFill/>
                </a:ln>
                <a:solidFill>
                  <a:srgbClr val="FFFFFF"/>
                </a:solidFill>
                <a:effectLst/>
                <a:uLnTx/>
                <a:uFillTx/>
                <a:latin typeface="Trebuchet MS" panose="020B0603020202020204" pitchFamily="34" charset="0"/>
                <a:ea typeface="Montserrat"/>
                <a:cs typeface="Montserrat"/>
                <a:sym typeface="Montserrat"/>
              </a:rPr>
              <a:t>compravendita</a:t>
            </a:r>
            <a:r>
              <a:rPr kumimoji="0" lang="it-IT" sz="3400" b="0" i="0" u="none" strike="noStrike" kern="1200" cap="none" spc="113" normalizeH="0" baseline="0" noProof="0" dirty="0">
                <a:ln>
                  <a:noFill/>
                </a:ln>
                <a:solidFill>
                  <a:srgbClr val="FFFFFF"/>
                </a:solidFill>
                <a:effectLst/>
                <a:uLnTx/>
                <a:uFillTx/>
                <a:latin typeface="Trebuchet MS" panose="020B0603020202020204" pitchFamily="34" charset="0"/>
                <a:ea typeface="Montserrat"/>
                <a:cs typeface="Montserrat"/>
                <a:sym typeface="Montserrat"/>
              </a:rPr>
              <a:t> di strumenti finanziari come: azioni, obbligazioni, derivati e altro ancora.</a:t>
            </a:r>
          </a:p>
          <a:p>
            <a:pPr marL="0" marR="0" lvl="0" indent="0" algn="just" defTabSz="914400" rtl="0" eaLnBrk="1" fontAlgn="auto" latinLnBrk="0" hangingPunct="1">
              <a:spcBef>
                <a:spcPct val="0"/>
              </a:spcBef>
              <a:spcAft>
                <a:spcPts val="0"/>
              </a:spcAft>
              <a:buClrTx/>
              <a:buSzTx/>
              <a:buFontTx/>
              <a:buNone/>
              <a:tabLst/>
              <a:defRPr/>
            </a:pPr>
            <a:endParaRPr kumimoji="0" lang="it-IT" sz="3400" b="0" i="0" u="none" strike="noStrike" kern="1200" cap="none" spc="113" normalizeH="0" baseline="0" noProof="0" dirty="0">
              <a:ln>
                <a:noFill/>
              </a:ln>
              <a:solidFill>
                <a:srgbClr val="FFFFFF"/>
              </a:solidFill>
              <a:effectLst/>
              <a:uLnTx/>
              <a:uFillTx/>
              <a:latin typeface="Trebuchet MS" panose="020B0603020202020204" pitchFamily="34" charset="0"/>
              <a:ea typeface="Montserrat"/>
              <a:cs typeface="Montserrat"/>
              <a:sym typeface="Montserrat"/>
            </a:endParaRPr>
          </a:p>
          <a:p>
            <a:pPr marL="0" marR="0" lvl="0" indent="0" algn="just" defTabSz="914400" rtl="0" eaLnBrk="1" fontAlgn="auto" latinLnBrk="0" hangingPunct="1">
              <a:spcBef>
                <a:spcPct val="0"/>
              </a:spcBef>
              <a:spcAft>
                <a:spcPts val="0"/>
              </a:spcAft>
              <a:buClrTx/>
              <a:buSzTx/>
              <a:buFontTx/>
              <a:buNone/>
              <a:tabLst/>
              <a:defRPr/>
            </a:pPr>
            <a:endParaRPr kumimoji="0" lang="it-IT" sz="3400" b="0" i="0" u="none" strike="noStrike" kern="1200" cap="none" spc="113" normalizeH="0" baseline="0" noProof="0" dirty="0">
              <a:ln>
                <a:noFill/>
              </a:ln>
              <a:solidFill>
                <a:srgbClr val="FFFFFF"/>
              </a:solidFill>
              <a:effectLst/>
              <a:uLnTx/>
              <a:uFillTx/>
              <a:latin typeface="Trebuchet MS" panose="020B0603020202020204" pitchFamily="34" charset="0"/>
              <a:ea typeface="Montserrat"/>
              <a:cs typeface="Montserrat"/>
              <a:sym typeface="Montserrat"/>
            </a:endParaRPr>
          </a:p>
          <a:p>
            <a:pPr marL="0" marR="0" lvl="0" indent="0" algn="just" defTabSz="914400" rtl="0" eaLnBrk="1" fontAlgn="auto" latinLnBrk="0" hangingPunct="1">
              <a:spcBef>
                <a:spcPct val="0"/>
              </a:spcBef>
              <a:spcAft>
                <a:spcPts val="0"/>
              </a:spcAft>
              <a:buClrTx/>
              <a:buSzTx/>
              <a:buFontTx/>
              <a:buNone/>
              <a:tabLst/>
              <a:defRPr/>
            </a:pPr>
            <a:r>
              <a:rPr kumimoji="0" lang="it-IT" sz="3400" b="0" i="0" u="none" strike="noStrike" kern="1200" cap="none" spc="113" normalizeH="0" baseline="0" noProof="0" dirty="0">
                <a:ln>
                  <a:noFill/>
                </a:ln>
                <a:solidFill>
                  <a:srgbClr val="FFFFFF"/>
                </a:solidFill>
                <a:effectLst/>
                <a:uLnTx/>
                <a:uFillTx/>
                <a:latin typeface="Trebuchet MS" panose="020B0603020202020204" pitchFamily="34" charset="0"/>
                <a:ea typeface="Montserrat"/>
                <a:cs typeface="Montserrat"/>
                <a:sym typeface="Montserrat"/>
              </a:rPr>
              <a:t>I mercati finanziari non sono luoghi fisici, ma piattaforme informatiche dette “sedi di negoziazione”. All’interno di esse si intersecano le proposte di compravendita.</a:t>
            </a:r>
          </a:p>
          <a:p>
            <a:pPr marL="0" marR="0" lvl="0" indent="0" algn="just" defTabSz="914400" rtl="0" eaLnBrk="1" fontAlgn="auto" latinLnBrk="0" hangingPunct="1">
              <a:lnSpc>
                <a:spcPts val="2564"/>
              </a:lnSpc>
              <a:spcBef>
                <a:spcPct val="0"/>
              </a:spcBef>
              <a:spcAft>
                <a:spcPts val="0"/>
              </a:spcAft>
              <a:buClrTx/>
              <a:buSzTx/>
              <a:buFontTx/>
              <a:buNone/>
              <a:tabLst/>
              <a:defRPr/>
            </a:pPr>
            <a:endParaRPr lang="it-IT" sz="3600" spc="113" dirty="0">
              <a:solidFill>
                <a:srgbClr val="FFFFFF"/>
              </a:solidFill>
              <a:latin typeface="Aptos" panose="020B0004020202020204" pitchFamily="34" charset="0"/>
              <a:ea typeface="Montserrat"/>
              <a:cs typeface="Montserrat"/>
              <a:sym typeface="Montserrat"/>
            </a:endParaRPr>
          </a:p>
          <a:p>
            <a:pPr marL="0" marR="0" lvl="0" indent="0" algn="l" defTabSz="914400" rtl="0" eaLnBrk="1" fontAlgn="auto" latinLnBrk="0" hangingPunct="1">
              <a:lnSpc>
                <a:spcPts val="2564"/>
              </a:lnSpc>
              <a:spcBef>
                <a:spcPct val="0"/>
              </a:spcBef>
              <a:spcAft>
                <a:spcPts val="0"/>
              </a:spcAft>
              <a:buClrTx/>
              <a:buSzTx/>
              <a:buFontTx/>
              <a:buNone/>
              <a:tabLst/>
              <a:defRPr/>
            </a:pPr>
            <a:endParaRPr kumimoji="0" lang="en-US" sz="3600" b="0" i="0" u="none" strike="noStrike" kern="1200" cap="none" spc="113" normalizeH="0" baseline="0" noProof="0" dirty="0">
              <a:ln>
                <a:noFill/>
              </a:ln>
              <a:solidFill>
                <a:srgbClr val="FFFFFF"/>
              </a:solidFill>
              <a:effectLst/>
              <a:uLnTx/>
              <a:uFillTx/>
              <a:latin typeface="Montserrat"/>
              <a:ea typeface="Montserrat"/>
              <a:cs typeface="Montserrat"/>
              <a:sym typeface="Montserrat"/>
            </a:endParaRPr>
          </a:p>
        </p:txBody>
      </p:sp>
      <p:pic>
        <p:nvPicPr>
          <p:cNvPr id="1026" name="Picture 2" descr="L'analisi Intermarket dei Mercati Finanziari">
            <a:extLst>
              <a:ext uri="{FF2B5EF4-FFF2-40B4-BE49-F238E27FC236}">
                <a16:creationId xmlns:a16="http://schemas.microsoft.com/office/drawing/2014/main" id="{74D87096-28F7-F9F8-8C95-62A45966E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0" y="-7620"/>
            <a:ext cx="74676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97941-0D6F-B7BD-79B8-8ACAC65D465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712FDC2-1886-0C96-5A0A-5E7AD12F258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a:extLst>
              <a:ext uri="{FF2B5EF4-FFF2-40B4-BE49-F238E27FC236}">
                <a16:creationId xmlns:a16="http://schemas.microsoft.com/office/drawing/2014/main" id="{246CB01B-0E9D-B916-847A-A30528508E65}"/>
              </a:ext>
            </a:extLst>
          </p:cNvPr>
          <p:cNvSpPr txBox="1"/>
          <p:nvPr/>
        </p:nvSpPr>
        <p:spPr>
          <a:xfrm>
            <a:off x="381000" y="952500"/>
            <a:ext cx="16383000" cy="7163371"/>
          </a:xfrm>
          <a:prstGeom prst="rect">
            <a:avLst/>
          </a:prstGeom>
        </p:spPr>
        <p:txBody>
          <a:bodyPr wrap="square" lIns="0" tIns="0" rIns="0" bIns="0" rtlCol="0" anchor="t">
            <a:spAutoFit/>
          </a:bodyPr>
          <a:lstStyle/>
          <a:p>
            <a:pPr algn="just"/>
            <a:endParaRPr lang="it-IT" sz="3400" dirty="0">
              <a:solidFill>
                <a:schemeClr val="bg1"/>
              </a:solidFill>
              <a:latin typeface="Trebuchet MS" panose="020B0603020202020204" pitchFamily="34" charset="0"/>
            </a:endParaRPr>
          </a:p>
          <a:p>
            <a:pPr algn="just"/>
            <a:r>
              <a:rPr lang="it-IT" sz="3400" b="1" dirty="0">
                <a:solidFill>
                  <a:schemeClr val="bg1"/>
                </a:solidFill>
                <a:latin typeface="Trebuchet MS" panose="020B0603020202020204" pitchFamily="34" charset="0"/>
              </a:rPr>
              <a:t>Dividendi</a:t>
            </a:r>
            <a:r>
              <a:rPr lang="it-IT" sz="3400" dirty="0">
                <a:solidFill>
                  <a:schemeClr val="bg1"/>
                </a:solidFill>
                <a:latin typeface="Trebuchet MS" panose="020B0603020202020204" pitchFamily="34" charset="0"/>
              </a:rPr>
              <a:t>. Quando compri le azioni di una società diventi proprietario di una quota del suo capitale. Se la società genera utili, potrebbe decidere di distribuirne una parte sotto forma di dividendi.</a:t>
            </a:r>
          </a:p>
          <a:p>
            <a:pPr algn="just"/>
            <a:endParaRPr lang="it-IT" sz="3400" dirty="0">
              <a:solidFill>
                <a:schemeClr val="bg1"/>
              </a:solidFill>
              <a:latin typeface="Trebuchet MS" panose="020B0603020202020204" pitchFamily="34" charset="0"/>
            </a:endParaRPr>
          </a:p>
          <a:p>
            <a:pPr algn="just"/>
            <a:endParaRPr lang="it-IT" sz="3400" dirty="0">
              <a:solidFill>
                <a:schemeClr val="bg1"/>
              </a:solidFill>
              <a:latin typeface="Trebuchet MS" panose="020B0603020202020204" pitchFamily="34" charset="0"/>
            </a:endParaRPr>
          </a:p>
          <a:p>
            <a:pPr algn="just"/>
            <a:r>
              <a:rPr lang="it-IT" sz="3400" b="1" dirty="0">
                <a:solidFill>
                  <a:schemeClr val="bg1"/>
                </a:solidFill>
                <a:latin typeface="Trebuchet MS" panose="020B0603020202020204" pitchFamily="34" charset="0"/>
              </a:rPr>
              <a:t>Guadagni e perdite in conto capitale </a:t>
            </a:r>
            <a:r>
              <a:rPr lang="it-IT" sz="3400" dirty="0">
                <a:solidFill>
                  <a:schemeClr val="bg1"/>
                </a:solidFill>
                <a:latin typeface="Trebuchet MS" panose="020B0603020202020204" pitchFamily="34" charset="0"/>
              </a:rPr>
              <a:t>(capital gains and </a:t>
            </a:r>
            <a:r>
              <a:rPr lang="it-IT" sz="3400" dirty="0" err="1">
                <a:solidFill>
                  <a:schemeClr val="bg1"/>
                </a:solidFill>
                <a:latin typeface="Trebuchet MS" panose="020B0603020202020204" pitchFamily="34" charset="0"/>
              </a:rPr>
              <a:t>losses</a:t>
            </a:r>
            <a:r>
              <a:rPr lang="it-IT" sz="3400" dirty="0">
                <a:solidFill>
                  <a:schemeClr val="bg1"/>
                </a:solidFill>
                <a:latin typeface="Trebuchet MS" panose="020B0603020202020204" pitchFamily="34" charset="0"/>
              </a:rPr>
              <a:t>, in inglese, o anche plusvalenze e minusvalenze, in italiano). Sono dati dalla differenza tra il prezzo di vendita o rimborso e il prezzo di acquisto o sottoscrizione di uno strumento finanziario. Se, ad esempio, hai comprato azioni e poi decidi di rivenderle in un momento in cui gli affari della società vanno a gonfie vele, potresti ottenere un prezzo più alto di quello che hai pagato. Per le azioni, è spesso la componente più importante del rendimento.</a:t>
            </a:r>
          </a:p>
          <a:p>
            <a:pPr algn="ctr">
              <a:lnSpc>
                <a:spcPts val="3100"/>
              </a:lnSpc>
            </a:pPr>
            <a:endParaRPr lang="en-US" sz="2000" b="1" dirty="0">
              <a:solidFill>
                <a:srgbClr val="FFFFFF"/>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22043229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A69C9-FE5D-ABA8-23C4-299E06B0E37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8DF19AE-3974-642C-2FA3-132B9CE1050E}"/>
              </a:ext>
            </a:extLst>
          </p:cNvPr>
          <p:cNvSpPr txBox="1"/>
          <p:nvPr/>
        </p:nvSpPr>
        <p:spPr>
          <a:xfrm>
            <a:off x="914401" y="723900"/>
            <a:ext cx="16309180" cy="1643014"/>
          </a:xfrm>
          <a:prstGeom prst="rect">
            <a:avLst/>
          </a:prstGeom>
        </p:spPr>
        <p:txBody>
          <a:bodyPr wrap="square" lIns="0" tIns="0" rIns="0" bIns="0" rtlCol="0" anchor="t">
            <a:spAutoFit/>
          </a:bodyPr>
          <a:lstStyle/>
          <a:p>
            <a:pPr>
              <a:lnSpc>
                <a:spcPts val="6372"/>
              </a:lnSpc>
            </a:pPr>
            <a:endParaRPr lang="en-US" sz="6000" b="1" spc="-252" dirty="0">
              <a:solidFill>
                <a:srgbClr val="60AA82"/>
              </a:solidFill>
              <a:latin typeface="Agrandir Medium"/>
              <a:ea typeface="Agrandir Medium"/>
              <a:cs typeface="Agrandir Medium"/>
              <a:sym typeface="Agrandir Medium"/>
            </a:endParaRPr>
          </a:p>
          <a:p>
            <a:pPr>
              <a:lnSpc>
                <a:spcPts val="6372"/>
              </a:lnSpc>
            </a:pPr>
            <a:r>
              <a:rPr lang="en-US" sz="6000" b="1" spc="-252" dirty="0">
                <a:solidFill>
                  <a:srgbClr val="60AA82"/>
                </a:solidFill>
                <a:latin typeface="Agrandir Medium"/>
                <a:ea typeface="Agrandir Medium"/>
                <a:cs typeface="Agrandir Medium"/>
                <a:sym typeface="Agrandir Medium"/>
              </a:rPr>
              <a:t>Rischi</a:t>
            </a:r>
          </a:p>
        </p:txBody>
      </p:sp>
      <p:sp>
        <p:nvSpPr>
          <p:cNvPr id="17" name="TextBox 17">
            <a:extLst>
              <a:ext uri="{FF2B5EF4-FFF2-40B4-BE49-F238E27FC236}">
                <a16:creationId xmlns:a16="http://schemas.microsoft.com/office/drawing/2014/main" id="{8C0433CE-EF8E-C8CD-2563-D78705244156}"/>
              </a:ext>
            </a:extLst>
          </p:cNvPr>
          <p:cNvSpPr txBox="1"/>
          <p:nvPr/>
        </p:nvSpPr>
        <p:spPr>
          <a:xfrm>
            <a:off x="1511783" y="3223012"/>
            <a:ext cx="7096975" cy="105157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8608E745-71E6-3F1C-9E73-19F9B63EAC7E}"/>
              </a:ext>
            </a:extLst>
          </p:cNvPr>
          <p:cNvSpPr txBox="1"/>
          <p:nvPr/>
        </p:nvSpPr>
        <p:spPr>
          <a:xfrm>
            <a:off x="914401" y="2781300"/>
            <a:ext cx="15861815" cy="6798015"/>
          </a:xfrm>
          <a:prstGeom prst="rect">
            <a:avLst/>
          </a:prstGeom>
        </p:spPr>
        <p:txBody>
          <a:bodyPr wrap="square" lIns="0" tIns="0" rIns="0" bIns="0" rtlCol="0" anchor="t">
            <a:spAutoFit/>
          </a:bodyPr>
          <a:lstStyle/>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Non sempre otteniamo i rendimenti sperati!!!</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I rendimenti sono sempre più o meno incerti. </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Il prezzo delle azioni e delle obbligazioni può salire o scendere, i dividendi non sono garantiti, gli interessi e il rimborso del capitale sfumano quando chi li deve pagare fallisce, una crescita dell'inflazione inattesa può ridurre il valore reale dei tuoi investimenti.</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Per questo motivo, negli investimenti a fronte di un rendimento corrisponde sempre un rischio. </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dirty="0">
                <a:solidFill>
                  <a:srgbClr val="000000"/>
                </a:solidFill>
                <a:latin typeface="Trebuchet MS" panose="020B0603020202020204" pitchFamily="34" charset="0"/>
                <a:ea typeface="Agrandir Medium"/>
                <a:cs typeface="Agrandir Medium"/>
                <a:sym typeface="Agrandir Medium"/>
              </a:rPr>
              <a:t>In finanza non esistono guadagni facili.</a:t>
            </a:r>
          </a:p>
        </p:txBody>
      </p:sp>
    </p:spTree>
    <p:extLst>
      <p:ext uri="{BB962C8B-B14F-4D97-AF65-F5344CB8AC3E}">
        <p14:creationId xmlns:p14="http://schemas.microsoft.com/office/powerpoint/2010/main" val="44395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75EA3-4635-F95A-0687-192EEE79EF5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607D118-6D82-F180-05DF-9010CAB2B2F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a:extLst>
              <a:ext uri="{FF2B5EF4-FFF2-40B4-BE49-F238E27FC236}">
                <a16:creationId xmlns:a16="http://schemas.microsoft.com/office/drawing/2014/main" id="{FCE68DC2-4700-BA30-2062-8331DBA81DF6}"/>
              </a:ext>
            </a:extLst>
          </p:cNvPr>
          <p:cNvSpPr txBox="1"/>
          <p:nvPr/>
        </p:nvSpPr>
        <p:spPr>
          <a:xfrm>
            <a:off x="381000" y="952500"/>
            <a:ext cx="16383000" cy="8371523"/>
          </a:xfrm>
          <a:prstGeom prst="rect">
            <a:avLst/>
          </a:prstGeom>
        </p:spPr>
        <p:txBody>
          <a:bodyPr wrap="square" lIns="0" tIns="0" rIns="0" bIns="0" rtlCol="0" anchor="t">
            <a:spAutoFit/>
          </a:bodyPr>
          <a:lstStyle/>
          <a:p>
            <a:pPr algn="just"/>
            <a:r>
              <a:rPr lang="it-IT" sz="3200" dirty="0">
                <a:solidFill>
                  <a:srgbClr val="FFFFFF"/>
                </a:solidFill>
                <a:latin typeface="Trebuchet MS" panose="020B0603020202020204" pitchFamily="34" charset="0"/>
                <a:ea typeface="Montserrat Medium"/>
                <a:cs typeface="Montserrat Medium"/>
                <a:sym typeface="Montserrat Medium"/>
              </a:rPr>
              <a:t>Una delle più diffuse misure di rischio finanziario è la </a:t>
            </a:r>
            <a:r>
              <a:rPr lang="it-IT" sz="3200" b="1" dirty="0">
                <a:solidFill>
                  <a:srgbClr val="FFFFFF"/>
                </a:solidFill>
                <a:latin typeface="Trebuchet MS" panose="020B0603020202020204" pitchFamily="34" charset="0"/>
                <a:ea typeface="Montserrat Medium"/>
                <a:cs typeface="Montserrat Medium"/>
                <a:sym typeface="Montserrat Medium"/>
              </a:rPr>
              <a:t>volatilità</a:t>
            </a:r>
            <a:r>
              <a:rPr lang="it-IT" sz="3200" dirty="0">
                <a:solidFill>
                  <a:srgbClr val="FFFFFF"/>
                </a:solidFill>
                <a:latin typeface="Trebuchet MS" panose="020B0603020202020204" pitchFamily="34" charset="0"/>
                <a:ea typeface="Montserrat Medium"/>
                <a:cs typeface="Montserrat Medium"/>
                <a:sym typeface="Montserrat Medium"/>
              </a:rPr>
              <a:t> che possiamo definire come l'oscillazione del rendimento rispetto alla sua media.</a:t>
            </a:r>
          </a:p>
          <a:p>
            <a:pPr algn="just"/>
            <a:r>
              <a:rPr lang="it-IT" sz="3200" dirty="0">
                <a:solidFill>
                  <a:srgbClr val="FFFFFF"/>
                </a:solidFill>
                <a:latin typeface="Trebuchet MS" panose="020B0603020202020204" pitchFamily="34" charset="0"/>
                <a:ea typeface="Montserrat Medium"/>
                <a:cs typeface="Montserrat Medium"/>
                <a:sym typeface="Montserrat Medium"/>
              </a:rPr>
              <a:t> </a:t>
            </a:r>
          </a:p>
          <a:p>
            <a:pPr algn="just"/>
            <a:r>
              <a:rPr lang="it-IT" sz="3200" dirty="0">
                <a:solidFill>
                  <a:srgbClr val="FFFFFF"/>
                </a:solidFill>
                <a:latin typeface="Trebuchet MS" panose="020B0603020202020204" pitchFamily="34" charset="0"/>
                <a:ea typeface="Montserrat Medium"/>
                <a:cs typeface="Montserrat Medium"/>
                <a:sym typeface="Montserrat Medium"/>
              </a:rPr>
              <a:t>Consideriamo il valore di due investimenti, A e B. Il valore dell'investimento A aumenta del 2% e il giorno successivo cala dell’1%, mentre il valore dell'investimento B aumenta del 5% per poi diminuire del 4% il giorno successivo. In questo esempio, l'investimento A è meno rischioso perché il suo valore oscilla meno.</a:t>
            </a:r>
          </a:p>
          <a:p>
            <a:pPr algn="just"/>
            <a:endParaRPr lang="it-IT" sz="3200" dirty="0">
              <a:solidFill>
                <a:srgbClr val="FFFFFF"/>
              </a:solidFill>
              <a:latin typeface="Trebuchet MS" panose="020B0603020202020204" pitchFamily="34" charset="0"/>
              <a:ea typeface="Montserrat Medium"/>
              <a:cs typeface="Montserrat Medium"/>
              <a:sym typeface="Montserrat Medium"/>
            </a:endParaRPr>
          </a:p>
          <a:p>
            <a:pPr algn="just"/>
            <a:r>
              <a:rPr lang="it-IT" sz="3200" dirty="0">
                <a:solidFill>
                  <a:srgbClr val="FFFFFF"/>
                </a:solidFill>
                <a:latin typeface="Trebuchet MS" panose="020B0603020202020204" pitchFamily="34" charset="0"/>
                <a:ea typeface="Montserrat Medium"/>
                <a:cs typeface="Montserrat Medium"/>
                <a:sym typeface="Montserrat Medium"/>
              </a:rPr>
              <a:t>Per accettare di investire nello strumento più rischioso gli investitori richiederanno in media un rendimento più elevato. </a:t>
            </a:r>
          </a:p>
          <a:p>
            <a:pPr algn="just"/>
            <a:endParaRPr lang="it-IT" sz="3200" dirty="0">
              <a:solidFill>
                <a:srgbClr val="FFFFFF"/>
              </a:solidFill>
              <a:latin typeface="Trebuchet MS" panose="020B0603020202020204" pitchFamily="34" charset="0"/>
              <a:ea typeface="Montserrat Medium"/>
              <a:cs typeface="Montserrat Medium"/>
              <a:sym typeface="Montserrat Medium"/>
            </a:endParaRPr>
          </a:p>
          <a:p>
            <a:pPr algn="just"/>
            <a:r>
              <a:rPr lang="it-IT" sz="3200" b="1" dirty="0">
                <a:solidFill>
                  <a:srgbClr val="FFFFFF"/>
                </a:solidFill>
                <a:latin typeface="Trebuchet MS" panose="020B0603020202020204" pitchFamily="34" charset="0"/>
                <a:ea typeface="Montserrat Medium"/>
                <a:cs typeface="Montserrat Medium"/>
                <a:sym typeface="Montserrat Medium"/>
              </a:rPr>
              <a:t>A un maggior rendimento corrisponde sempre un maggiore rischio e, viceversa, se vuoi contenere i rischi ti dovrai accontentare di rendimenti altrettanto contenuti</a:t>
            </a:r>
            <a:r>
              <a:rPr lang="it-IT" sz="3200" dirty="0">
                <a:solidFill>
                  <a:srgbClr val="FFFFFF"/>
                </a:solidFill>
                <a:latin typeface="Trebuchet MS" panose="020B0603020202020204" pitchFamily="34" charset="0"/>
                <a:ea typeface="Montserrat Medium"/>
                <a:cs typeface="Montserrat Medium"/>
                <a:sym typeface="Montserrat Medium"/>
              </a:rPr>
              <a:t>.</a:t>
            </a:r>
          </a:p>
          <a:p>
            <a:pPr algn="just"/>
            <a:endParaRPr lang="it-IT" sz="3200" dirty="0">
              <a:solidFill>
                <a:srgbClr val="FFFFFF"/>
              </a:solidFill>
              <a:latin typeface="Trebuchet MS" panose="020B0603020202020204" pitchFamily="34" charset="0"/>
              <a:ea typeface="Montserrat Medium"/>
              <a:cs typeface="Montserrat Medium"/>
              <a:sym typeface="Montserrat Medium"/>
            </a:endParaRPr>
          </a:p>
          <a:p>
            <a:pPr algn="just"/>
            <a:r>
              <a:rPr lang="it-IT" sz="3200" dirty="0">
                <a:solidFill>
                  <a:srgbClr val="FFFFFF"/>
                </a:solidFill>
                <a:latin typeface="Trebuchet MS" panose="020B0603020202020204" pitchFamily="34" charset="0"/>
                <a:ea typeface="Montserrat Medium"/>
                <a:cs typeface="Montserrat Medium"/>
                <a:sym typeface="Montserrat Medium"/>
              </a:rPr>
              <a:t>Se decidi di investire in strumenti più rischiosi devi, quindi, essere preparato a sopportare eventuali cali temporanei di valore e, nei casi peggiori, significative perdite di denaro.</a:t>
            </a:r>
            <a:endParaRPr lang="en-US" sz="3200" dirty="0">
              <a:solidFill>
                <a:srgbClr val="FFFFFF"/>
              </a:solidFill>
              <a:latin typeface="Trebuchet MS" panose="020B0603020202020204" pitchFamily="34" charset="0"/>
              <a:ea typeface="Montserrat Medium"/>
              <a:cs typeface="Montserrat Medium"/>
              <a:sym typeface="Montserrat Medium"/>
            </a:endParaRPr>
          </a:p>
        </p:txBody>
      </p:sp>
    </p:spTree>
    <p:extLst>
      <p:ext uri="{BB962C8B-B14F-4D97-AF65-F5344CB8AC3E}">
        <p14:creationId xmlns:p14="http://schemas.microsoft.com/office/powerpoint/2010/main" val="2209615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526B9-B9C7-6E17-E2A2-1D32C64FE89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CF0C7B78-2697-861A-7BF0-962D09FEB5AF}"/>
              </a:ext>
            </a:extLst>
          </p:cNvPr>
          <p:cNvSpPr txBox="1"/>
          <p:nvPr/>
        </p:nvSpPr>
        <p:spPr>
          <a:xfrm>
            <a:off x="914401" y="723900"/>
            <a:ext cx="16309180" cy="1643014"/>
          </a:xfrm>
          <a:prstGeom prst="rect">
            <a:avLst/>
          </a:prstGeom>
        </p:spPr>
        <p:txBody>
          <a:bodyPr wrap="square" lIns="0" tIns="0" rIns="0" bIns="0" rtlCol="0" anchor="t">
            <a:spAutoFit/>
          </a:bodyPr>
          <a:lstStyle/>
          <a:p>
            <a:pPr>
              <a:lnSpc>
                <a:spcPts val="6372"/>
              </a:lnSpc>
            </a:pPr>
            <a:endParaRPr lang="en-US" sz="6000" b="1" spc="-252" dirty="0">
              <a:solidFill>
                <a:srgbClr val="60AA82"/>
              </a:solidFill>
              <a:latin typeface="Agrandir Medium"/>
              <a:ea typeface="Agrandir Medium"/>
              <a:cs typeface="Agrandir Medium"/>
              <a:sym typeface="Agrandir Medium"/>
            </a:endParaRPr>
          </a:p>
          <a:p>
            <a:pPr>
              <a:lnSpc>
                <a:spcPts val="6372"/>
              </a:lnSpc>
            </a:pPr>
            <a:r>
              <a:rPr lang="en-US" sz="6000" b="1" spc="-252" dirty="0">
                <a:solidFill>
                  <a:srgbClr val="60AA82"/>
                </a:solidFill>
                <a:latin typeface="Agrandir Medium"/>
                <a:ea typeface="Agrandir Medium"/>
                <a:cs typeface="Agrandir Medium"/>
                <a:sym typeface="Agrandir Medium"/>
              </a:rPr>
              <a:t>Diversificazione</a:t>
            </a:r>
          </a:p>
        </p:txBody>
      </p:sp>
      <p:sp>
        <p:nvSpPr>
          <p:cNvPr id="17" name="TextBox 17">
            <a:extLst>
              <a:ext uri="{FF2B5EF4-FFF2-40B4-BE49-F238E27FC236}">
                <a16:creationId xmlns:a16="http://schemas.microsoft.com/office/drawing/2014/main" id="{9B2AD78D-574E-AFB1-A8A0-33DBB2468B43}"/>
              </a:ext>
            </a:extLst>
          </p:cNvPr>
          <p:cNvSpPr txBox="1"/>
          <p:nvPr/>
        </p:nvSpPr>
        <p:spPr>
          <a:xfrm>
            <a:off x="1511783" y="3223012"/>
            <a:ext cx="7096975" cy="105157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F85D55BF-6543-9622-CEFA-7AC616298477}"/>
              </a:ext>
            </a:extLst>
          </p:cNvPr>
          <p:cNvSpPr txBox="1"/>
          <p:nvPr/>
        </p:nvSpPr>
        <p:spPr>
          <a:xfrm>
            <a:off x="914401" y="2781300"/>
            <a:ext cx="15861815" cy="6272230"/>
          </a:xfrm>
          <a:prstGeom prst="rect">
            <a:avLst/>
          </a:prstGeom>
        </p:spPr>
        <p:txBody>
          <a:bodyPr wrap="square" lIns="0" tIns="0" rIns="0" bIns="0" rtlCol="0" anchor="t">
            <a:spAutoFit/>
          </a:bodyPr>
          <a:lstStyle/>
          <a:p>
            <a:pPr marL="0" lvl="0" indent="0" algn="just">
              <a:lnSpc>
                <a:spcPts val="4066"/>
              </a:lnSpc>
              <a:spcBef>
                <a:spcPct val="0"/>
              </a:spcBef>
            </a:pPr>
            <a:r>
              <a:rPr lang="it-IT" sz="3600" dirty="0">
                <a:solidFill>
                  <a:srgbClr val="000000"/>
                </a:solidFill>
                <a:latin typeface="Trebuchet MS" panose="020B0603020202020204" pitchFamily="34" charset="0"/>
                <a:ea typeface="Agrandir Medium"/>
                <a:cs typeface="Agrandir Medium"/>
                <a:sym typeface="Agrandir Medium"/>
              </a:rPr>
              <a:t>La diversificazione riduce il rischio dei tuoi investimenti a parità di rendimento atteso.</a:t>
            </a:r>
          </a:p>
          <a:p>
            <a:pPr marL="0" lvl="0" indent="0" algn="just">
              <a:lnSpc>
                <a:spcPts val="4066"/>
              </a:lnSpc>
              <a:spcBef>
                <a:spcPct val="0"/>
              </a:spcBef>
            </a:pPr>
            <a:endParaRPr lang="it-IT" sz="36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600" dirty="0">
                <a:solidFill>
                  <a:srgbClr val="000000"/>
                </a:solidFill>
                <a:latin typeface="Trebuchet MS" panose="020B0603020202020204" pitchFamily="34" charset="0"/>
                <a:ea typeface="Agrandir Medium"/>
                <a:cs typeface="Agrandir Medium"/>
                <a:sym typeface="Agrandir Medium"/>
              </a:rPr>
              <a:t>Cosa vuol dire diversificare? </a:t>
            </a:r>
          </a:p>
          <a:p>
            <a:pPr marL="0" lvl="0" indent="0" algn="just">
              <a:lnSpc>
                <a:spcPts val="4066"/>
              </a:lnSpc>
              <a:spcBef>
                <a:spcPct val="0"/>
              </a:spcBef>
            </a:pPr>
            <a:endParaRPr lang="it-IT" sz="36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600" dirty="0">
                <a:solidFill>
                  <a:srgbClr val="000000"/>
                </a:solidFill>
                <a:latin typeface="Trebuchet MS" panose="020B0603020202020204" pitchFamily="34" charset="0"/>
                <a:ea typeface="Agrandir Medium"/>
                <a:cs typeface="Agrandir Medium"/>
                <a:sym typeface="Agrandir Medium"/>
              </a:rPr>
              <a:t>Vuol dire "</a:t>
            </a:r>
            <a:r>
              <a:rPr lang="it-IT" sz="3600" b="1" dirty="0">
                <a:solidFill>
                  <a:srgbClr val="000000"/>
                </a:solidFill>
                <a:latin typeface="Trebuchet MS" panose="020B0603020202020204" pitchFamily="34" charset="0"/>
                <a:ea typeface="Agrandir Medium"/>
                <a:cs typeface="Agrandir Medium"/>
                <a:sym typeface="Agrandir Medium"/>
              </a:rPr>
              <a:t>NON METTERE TUTTE LE UOVA NELLO STESSO PANIERE</a:t>
            </a:r>
            <a:r>
              <a:rPr lang="it-IT" sz="3600" dirty="0">
                <a:solidFill>
                  <a:srgbClr val="000000"/>
                </a:solidFill>
                <a:latin typeface="Trebuchet MS" panose="020B0603020202020204" pitchFamily="34" charset="0"/>
                <a:ea typeface="Agrandir Medium"/>
                <a:cs typeface="Agrandir Medium"/>
                <a:sym typeface="Agrandir Medium"/>
              </a:rPr>
              <a:t>" </a:t>
            </a:r>
          </a:p>
          <a:p>
            <a:pPr marL="0" lvl="0" indent="0" algn="just">
              <a:lnSpc>
                <a:spcPts val="4066"/>
              </a:lnSpc>
              <a:spcBef>
                <a:spcPct val="0"/>
              </a:spcBef>
            </a:pPr>
            <a:endParaRPr lang="it-IT" sz="36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600" dirty="0">
                <a:solidFill>
                  <a:srgbClr val="000000"/>
                </a:solidFill>
                <a:latin typeface="Trebuchet MS" panose="020B0603020202020204" pitchFamily="34" charset="0"/>
                <a:ea typeface="Agrandir Medium"/>
                <a:cs typeface="Agrandir Medium"/>
                <a:sym typeface="Agrandir Medium"/>
              </a:rPr>
              <a:t>Cioè investire in una combinazione di strumenti finanziari diversi per tipo (ad esempio, azioni e obbligazioni), durata (a breve, a medio e a lungo termine) e area geografica (ad esempio, azioni dell'area dell'euro e degli Stati Uniti).</a:t>
            </a:r>
          </a:p>
          <a:p>
            <a:pPr marL="0" lvl="0" indent="0">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p:txBody>
      </p:sp>
    </p:spTree>
    <p:extLst>
      <p:ext uri="{BB962C8B-B14F-4D97-AF65-F5344CB8AC3E}">
        <p14:creationId xmlns:p14="http://schemas.microsoft.com/office/powerpoint/2010/main" val="2229078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43E46-AB97-91B3-AEC9-E1914F98A58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A3FD26-DF57-DC04-32FA-824E41A5611D}"/>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4" name="TextBox 4">
            <a:extLst>
              <a:ext uri="{FF2B5EF4-FFF2-40B4-BE49-F238E27FC236}">
                <a16:creationId xmlns:a16="http://schemas.microsoft.com/office/drawing/2014/main" id="{17AC8AFD-5E6C-9374-B7E5-B2BEEA7941AA}"/>
              </a:ext>
            </a:extLst>
          </p:cNvPr>
          <p:cNvSpPr txBox="1"/>
          <p:nvPr/>
        </p:nvSpPr>
        <p:spPr>
          <a:xfrm>
            <a:off x="762000" y="800100"/>
            <a:ext cx="16002000" cy="6140014"/>
          </a:xfrm>
          <a:prstGeom prst="rect">
            <a:avLst/>
          </a:prstGeom>
        </p:spPr>
        <p:txBody>
          <a:bodyPr wrap="square" lIns="0" tIns="0" rIns="0" bIns="0" rtlCol="0" anchor="t">
            <a:spAutoFit/>
          </a:bodyPr>
          <a:lstStyle/>
          <a:p>
            <a:pPr algn="just"/>
            <a:endParaRPr lang="it-IT" sz="3400" dirty="0">
              <a:solidFill>
                <a:schemeClr val="bg1"/>
              </a:solidFill>
              <a:latin typeface="Trebuchet MS" panose="020B0603020202020204" pitchFamily="34" charset="0"/>
            </a:endParaRPr>
          </a:p>
          <a:p>
            <a:pPr lvl="0" algn="just">
              <a:lnSpc>
                <a:spcPts val="4066"/>
              </a:lnSpc>
              <a:spcBef>
                <a:spcPct val="0"/>
              </a:spcBef>
            </a:pPr>
            <a:endParaRPr lang="it-IT" sz="3600" dirty="0">
              <a:solidFill>
                <a:srgbClr val="000000"/>
              </a:solidFill>
              <a:latin typeface="Trebuchet MS" panose="020B0603020202020204" pitchFamily="34" charset="0"/>
              <a:ea typeface="Agrandir Medium"/>
              <a:cs typeface="Agrandir Medium"/>
              <a:sym typeface="Agrandir Medium"/>
            </a:endParaRPr>
          </a:p>
          <a:p>
            <a:pPr lvl="0" algn="just">
              <a:lnSpc>
                <a:spcPts val="4066"/>
              </a:lnSpc>
              <a:spcBef>
                <a:spcPct val="0"/>
              </a:spcBef>
            </a:pPr>
            <a:r>
              <a:rPr lang="it-IT" sz="3600" dirty="0">
                <a:solidFill>
                  <a:srgbClr val="000000"/>
                </a:solidFill>
                <a:latin typeface="Trebuchet MS" panose="020B0603020202020204" pitchFamily="34" charset="0"/>
                <a:ea typeface="Agrandir Medium"/>
                <a:cs typeface="Agrandir Medium"/>
                <a:sym typeface="Agrandir Medium"/>
              </a:rPr>
              <a:t>Così facendo non eliminiamo tutto il rischio, ma riusciamo a contenerlo e a conseguire rendimenti stabili.</a:t>
            </a:r>
          </a:p>
          <a:p>
            <a:pPr lvl="0" algn="just">
              <a:lnSpc>
                <a:spcPts val="4066"/>
              </a:lnSpc>
              <a:spcBef>
                <a:spcPct val="0"/>
              </a:spcBef>
            </a:pPr>
            <a:endParaRPr lang="it-IT" sz="3600" dirty="0">
              <a:solidFill>
                <a:srgbClr val="000000"/>
              </a:solidFill>
              <a:latin typeface="Trebuchet MS" panose="020B0603020202020204" pitchFamily="34" charset="0"/>
              <a:ea typeface="Agrandir Medium"/>
              <a:cs typeface="Agrandir Medium"/>
              <a:sym typeface="Agrandir Medium"/>
            </a:endParaRPr>
          </a:p>
          <a:p>
            <a:pPr lvl="0" algn="just">
              <a:lnSpc>
                <a:spcPts val="4066"/>
              </a:lnSpc>
              <a:spcBef>
                <a:spcPct val="0"/>
              </a:spcBef>
            </a:pPr>
            <a:r>
              <a:rPr lang="it-IT" sz="3600" dirty="0">
                <a:solidFill>
                  <a:srgbClr val="000000"/>
                </a:solidFill>
                <a:latin typeface="Trebuchet MS" panose="020B0603020202020204" pitchFamily="34" charset="0"/>
                <a:ea typeface="Agrandir Medium"/>
                <a:cs typeface="Agrandir Medium"/>
                <a:sym typeface="Agrandir Medium"/>
              </a:rPr>
              <a:t>Avere un portafoglio diversificato può far sì che, se alcuni investimenti non fanno registrare dei buoni rendimenti, altri siano invece redditizi. </a:t>
            </a:r>
          </a:p>
          <a:p>
            <a:pPr lvl="0" algn="just">
              <a:lnSpc>
                <a:spcPts val="4066"/>
              </a:lnSpc>
              <a:spcBef>
                <a:spcPct val="0"/>
              </a:spcBef>
            </a:pPr>
            <a:endParaRPr lang="it-IT" sz="3600" dirty="0">
              <a:solidFill>
                <a:srgbClr val="000000"/>
              </a:solidFill>
              <a:latin typeface="Trebuchet MS" panose="020B0603020202020204" pitchFamily="34" charset="0"/>
              <a:ea typeface="Agrandir Medium"/>
              <a:cs typeface="Agrandir Medium"/>
              <a:sym typeface="Agrandir Medium"/>
            </a:endParaRPr>
          </a:p>
          <a:p>
            <a:pPr lvl="0" algn="just">
              <a:lnSpc>
                <a:spcPts val="4066"/>
              </a:lnSpc>
              <a:spcBef>
                <a:spcPct val="0"/>
              </a:spcBef>
            </a:pPr>
            <a:r>
              <a:rPr lang="it-IT" sz="3600" dirty="0">
                <a:solidFill>
                  <a:srgbClr val="000000"/>
                </a:solidFill>
                <a:latin typeface="Trebuchet MS" panose="020B0603020202020204" pitchFamily="34" charset="0"/>
                <a:ea typeface="Agrandir Medium"/>
                <a:cs typeface="Agrandir Medium"/>
                <a:sym typeface="Agrandir Medium"/>
              </a:rPr>
              <a:t>Il rischio complessivo si riduce perché le perdite di una parte del portafoglio vengono bilanciate dai profitti di un'altra.</a:t>
            </a:r>
          </a:p>
          <a:p>
            <a:pPr algn="just"/>
            <a:endParaRPr lang="it-IT" sz="3400" dirty="0">
              <a:solidFill>
                <a:schemeClr val="bg1"/>
              </a:solidFill>
              <a:latin typeface="Trebuchet MS" panose="020B0603020202020204" pitchFamily="34" charset="0"/>
            </a:endParaRPr>
          </a:p>
          <a:p>
            <a:pPr algn="ctr">
              <a:lnSpc>
                <a:spcPts val="3100"/>
              </a:lnSpc>
            </a:pPr>
            <a:endParaRPr lang="en-US" sz="2000" b="1" dirty="0">
              <a:solidFill>
                <a:srgbClr val="FFFFFF"/>
              </a:solidFill>
              <a:latin typeface="Montserrat Medium"/>
              <a:ea typeface="Montserrat Medium"/>
              <a:cs typeface="Montserrat Medium"/>
              <a:sym typeface="Montserrat Medium"/>
            </a:endParaRPr>
          </a:p>
        </p:txBody>
      </p:sp>
    </p:spTree>
    <p:extLst>
      <p:ext uri="{BB962C8B-B14F-4D97-AF65-F5344CB8AC3E}">
        <p14:creationId xmlns:p14="http://schemas.microsoft.com/office/powerpoint/2010/main" val="4133022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4958C-CCD5-1658-BE80-51C498FA030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5B206A7-DFF6-493E-D077-1E4117A4F4FA}"/>
              </a:ext>
            </a:extLst>
          </p:cNvPr>
          <p:cNvSpPr txBox="1"/>
          <p:nvPr/>
        </p:nvSpPr>
        <p:spPr>
          <a:xfrm>
            <a:off x="685801" y="723900"/>
            <a:ext cx="16537780" cy="822276"/>
          </a:xfrm>
          <a:prstGeom prst="rect">
            <a:avLst/>
          </a:prstGeom>
        </p:spPr>
        <p:txBody>
          <a:bodyPr wrap="square" lIns="0" tIns="0" rIns="0" bIns="0" rtlCol="0" anchor="t">
            <a:spAutoFit/>
          </a:bodyPr>
          <a:lstStyle/>
          <a:p>
            <a:pPr>
              <a:lnSpc>
                <a:spcPts val="6372"/>
              </a:lnSpc>
            </a:pPr>
            <a:r>
              <a:rPr lang="en-US" sz="6000" b="1" spc="-252" dirty="0">
                <a:solidFill>
                  <a:srgbClr val="60AA82"/>
                </a:solidFill>
                <a:latin typeface="Agrandir Medium"/>
                <a:ea typeface="Agrandir Medium"/>
                <a:cs typeface="Agrandir Medium"/>
                <a:sym typeface="Agrandir Medium"/>
              </a:rPr>
              <a:t>Investimento e Speculazione</a:t>
            </a:r>
          </a:p>
        </p:txBody>
      </p:sp>
      <p:sp>
        <p:nvSpPr>
          <p:cNvPr id="17" name="TextBox 17">
            <a:extLst>
              <a:ext uri="{FF2B5EF4-FFF2-40B4-BE49-F238E27FC236}">
                <a16:creationId xmlns:a16="http://schemas.microsoft.com/office/drawing/2014/main" id="{26603261-21C4-C1D9-237E-FE5626C62AF7}"/>
              </a:ext>
            </a:extLst>
          </p:cNvPr>
          <p:cNvSpPr txBox="1"/>
          <p:nvPr/>
        </p:nvSpPr>
        <p:spPr>
          <a:xfrm>
            <a:off x="1511783" y="3223012"/>
            <a:ext cx="7096975" cy="105157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C664F571-7247-01B9-6C02-F407026113AD}"/>
              </a:ext>
            </a:extLst>
          </p:cNvPr>
          <p:cNvSpPr txBox="1"/>
          <p:nvPr/>
        </p:nvSpPr>
        <p:spPr>
          <a:xfrm>
            <a:off x="685801" y="1790700"/>
            <a:ext cx="16687800" cy="8901155"/>
          </a:xfrm>
          <a:prstGeom prst="rect">
            <a:avLst/>
          </a:prstGeom>
        </p:spPr>
        <p:txBody>
          <a:bodyPr wrap="square" lIns="0" tIns="0" rIns="0" bIns="0" rtlCol="0" anchor="t">
            <a:spAutoFit/>
          </a:bodyPr>
          <a:lstStyle/>
          <a:p>
            <a:pPr marL="0" lvl="0" indent="0" algn="just">
              <a:lnSpc>
                <a:spcPts val="4066"/>
              </a:lnSpc>
              <a:spcBef>
                <a:spcPct val="0"/>
              </a:spcBef>
            </a:pPr>
            <a:r>
              <a:rPr lang="it-IT" sz="3200" b="1" dirty="0">
                <a:solidFill>
                  <a:srgbClr val="000000"/>
                </a:solidFill>
                <a:latin typeface="Trebuchet MS" panose="020B0603020202020204" pitchFamily="34" charset="0"/>
                <a:ea typeface="Agrandir Medium"/>
                <a:cs typeface="Agrandir Medium"/>
                <a:sym typeface="Agrandir Medium"/>
              </a:rPr>
              <a:t>Investimento</a:t>
            </a:r>
            <a:r>
              <a:rPr lang="it-IT" sz="3200" dirty="0">
                <a:solidFill>
                  <a:srgbClr val="000000"/>
                </a:solidFill>
                <a:latin typeface="Trebuchet MS" panose="020B0603020202020204" pitchFamily="34" charset="0"/>
                <a:ea typeface="Agrandir Medium"/>
                <a:cs typeface="Agrandir Medium"/>
                <a:sym typeface="Agrandir Medium"/>
              </a:rPr>
              <a:t>: si basa sull’acquisto e il mantenimento di azioni per un periodo di tempo prolungato, solitamente almeno diversi anni. Gli investitori si concentrano sull’analisi delle società in cui investono, valutando fattori quali la solidità finanziaria, la qualità del management, la crescita degli utili e la competitività nel settore. L’obiettivo dell’investimento è quello di ottenere rendimenti positivi attraverso l’apprezzamento del valore delle azioni e la distribuzione di dividendi nel corso del tempo.</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gn="just">
              <a:lnSpc>
                <a:spcPts val="4066"/>
              </a:lnSpc>
              <a:spcBef>
                <a:spcPct val="0"/>
              </a:spcBef>
            </a:pPr>
            <a:r>
              <a:rPr lang="it-IT" sz="3200" b="1" dirty="0">
                <a:solidFill>
                  <a:srgbClr val="000000"/>
                </a:solidFill>
                <a:latin typeface="Trebuchet MS" panose="020B0603020202020204" pitchFamily="34" charset="0"/>
                <a:ea typeface="Agrandir Medium"/>
                <a:cs typeface="Agrandir Medium"/>
                <a:sym typeface="Agrandir Medium"/>
              </a:rPr>
              <a:t>Speculazione</a:t>
            </a:r>
            <a:r>
              <a:rPr lang="it-IT" sz="3200" dirty="0">
                <a:solidFill>
                  <a:srgbClr val="000000"/>
                </a:solidFill>
                <a:latin typeface="Trebuchet MS" panose="020B0603020202020204" pitchFamily="34" charset="0"/>
                <a:ea typeface="Agrandir Medium"/>
                <a:cs typeface="Agrandir Medium"/>
                <a:sym typeface="Agrandir Medium"/>
              </a:rPr>
              <a:t>: si concentra sulla compravendita di azioni nell’arco di un periodo di tempo breve, che può variare da pochi minuti a diversi mesi. I trader cercano di trarre profitto dalle fluttuazioni di prezzo nel breve termine, sfruttando le opportunità offerte dalla volatilità del mercato. Essi si basano principalmente sull’analisi tecnica per individuare modelli e trend nel comportamento dei prezzi e per determinare i momenti opportuni per entrare e uscire dal mercato. Il trading comporta un maggiore livello di rischio rispetto all’investimento a lungo termine, ma può anche offrire rendimenti più elevati in tempi brevi.</a:t>
            </a:r>
          </a:p>
          <a:p>
            <a:pPr marL="0" lvl="0" indent="0" algn="just">
              <a:lnSpc>
                <a:spcPts val="4066"/>
              </a:lnSpc>
              <a:spcBef>
                <a:spcPct val="0"/>
              </a:spcBef>
            </a:pPr>
            <a:endParaRPr lang="it-IT" sz="3200" dirty="0">
              <a:solidFill>
                <a:srgbClr val="000000"/>
              </a:solidFill>
              <a:latin typeface="Trebuchet MS" panose="020B0603020202020204" pitchFamily="34" charset="0"/>
              <a:ea typeface="Agrandir Medium"/>
              <a:cs typeface="Agrandir Medium"/>
              <a:sym typeface="Agrandir Medium"/>
            </a:endParaRPr>
          </a:p>
          <a:p>
            <a:pPr marL="0" lvl="0" indent="0">
              <a:lnSpc>
                <a:spcPts val="4066"/>
              </a:lnSpc>
              <a:spcBef>
                <a:spcPct val="0"/>
              </a:spcBef>
            </a:pPr>
            <a:endParaRPr lang="en-US" sz="3200" dirty="0">
              <a:solidFill>
                <a:srgbClr val="000000"/>
              </a:solidFill>
              <a:latin typeface="Trebuchet MS" panose="020B0603020202020204" pitchFamily="34" charset="0"/>
              <a:ea typeface="Agrandir Medium"/>
              <a:cs typeface="Agrandir Medium"/>
              <a:sym typeface="Agrandir Medium"/>
            </a:endParaRPr>
          </a:p>
        </p:txBody>
      </p:sp>
    </p:spTree>
    <p:extLst>
      <p:ext uri="{BB962C8B-B14F-4D97-AF65-F5344CB8AC3E}">
        <p14:creationId xmlns:p14="http://schemas.microsoft.com/office/powerpoint/2010/main" val="3321652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A005B-2BAF-EFBC-D856-511AD4C6E9C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EB57498-A75F-D523-87BE-6C372A3E5F8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BC76F625-A3B8-B179-5D8C-90FCEFC81C52}"/>
              </a:ext>
            </a:extLst>
          </p:cNvPr>
          <p:cNvGrpSpPr/>
          <p:nvPr/>
        </p:nvGrpSpPr>
        <p:grpSpPr>
          <a:xfrm>
            <a:off x="2225136" y="4995333"/>
            <a:ext cx="6747024" cy="4884386"/>
            <a:chOff x="0" y="0"/>
            <a:chExt cx="1974687" cy="1247665"/>
          </a:xfrm>
        </p:grpSpPr>
        <p:sp>
          <p:nvSpPr>
            <p:cNvPr id="4" name="Freeform 4">
              <a:extLst>
                <a:ext uri="{FF2B5EF4-FFF2-40B4-BE49-F238E27FC236}">
                  <a16:creationId xmlns:a16="http://schemas.microsoft.com/office/drawing/2014/main" id="{32908D91-6728-726B-A67E-337C5B0AA81A}"/>
                </a:ext>
              </a:extLst>
            </p:cNvPr>
            <p:cNvSpPr/>
            <p:nvPr/>
          </p:nvSpPr>
          <p:spPr>
            <a:xfrm>
              <a:off x="0" y="0"/>
              <a:ext cx="1974687" cy="1247665"/>
            </a:xfrm>
            <a:custGeom>
              <a:avLst/>
              <a:gdLst/>
              <a:ahLst/>
              <a:cxnLst/>
              <a:rect l="l" t="t" r="r" b="b"/>
              <a:pathLst>
                <a:path w="1974687" h="1247665">
                  <a:moveTo>
                    <a:pt x="27539" y="0"/>
                  </a:moveTo>
                  <a:lnTo>
                    <a:pt x="1947148" y="0"/>
                  </a:lnTo>
                  <a:cubicBezTo>
                    <a:pt x="1962358" y="0"/>
                    <a:pt x="1974687" y="12330"/>
                    <a:pt x="1974687" y="27539"/>
                  </a:cubicBezTo>
                  <a:lnTo>
                    <a:pt x="1974687" y="1220126"/>
                  </a:lnTo>
                  <a:cubicBezTo>
                    <a:pt x="1974687" y="1235336"/>
                    <a:pt x="1962358" y="1247665"/>
                    <a:pt x="1947148" y="1247665"/>
                  </a:cubicBezTo>
                  <a:lnTo>
                    <a:pt x="27539" y="1247665"/>
                  </a:lnTo>
                  <a:cubicBezTo>
                    <a:pt x="12330" y="1247665"/>
                    <a:pt x="0" y="1235336"/>
                    <a:pt x="0" y="1220126"/>
                  </a:cubicBezTo>
                  <a:lnTo>
                    <a:pt x="0" y="27539"/>
                  </a:lnTo>
                  <a:cubicBezTo>
                    <a:pt x="0" y="12330"/>
                    <a:pt x="12330" y="0"/>
                    <a:pt x="27539" y="0"/>
                  </a:cubicBezTo>
                  <a:close/>
                </a:path>
              </a:pathLst>
            </a:custGeom>
            <a:solidFill>
              <a:srgbClr val="AADBC0"/>
            </a:solidFill>
            <a:ln w="19050" cap="rnd">
              <a:solidFill>
                <a:srgbClr val="3A3937"/>
              </a:solidFill>
              <a:prstDash val="solid"/>
              <a:round/>
            </a:ln>
          </p:spPr>
          <p:txBody>
            <a:bodyPr/>
            <a:lstStyle/>
            <a:p>
              <a:endParaRPr lang="it-IT"/>
            </a:p>
          </p:txBody>
        </p:sp>
        <p:sp>
          <p:nvSpPr>
            <p:cNvPr id="5" name="TextBox 5">
              <a:extLst>
                <a:ext uri="{FF2B5EF4-FFF2-40B4-BE49-F238E27FC236}">
                  <a16:creationId xmlns:a16="http://schemas.microsoft.com/office/drawing/2014/main" id="{124FAE27-2531-31A4-9242-0AA1A6CD7FCE}"/>
                </a:ext>
              </a:extLst>
            </p:cNvPr>
            <p:cNvSpPr txBox="1"/>
            <p:nvPr/>
          </p:nvSpPr>
          <p:spPr>
            <a:xfrm>
              <a:off x="0" y="9525"/>
              <a:ext cx="1974687" cy="1238140"/>
            </a:xfrm>
            <a:prstGeom prst="rect">
              <a:avLst/>
            </a:prstGeom>
          </p:spPr>
          <p:txBody>
            <a:bodyPr lIns="50800" tIns="50800" rIns="50800" bIns="50800" rtlCol="0" anchor="ctr"/>
            <a:lstStyle/>
            <a:p>
              <a:pPr algn="ctr">
                <a:lnSpc>
                  <a:spcPts val="2879"/>
                </a:lnSpc>
              </a:pPr>
              <a:endParaRPr/>
            </a:p>
          </p:txBody>
        </p:sp>
      </p:grpSp>
      <p:sp>
        <p:nvSpPr>
          <p:cNvPr id="6" name="TextBox 6">
            <a:extLst>
              <a:ext uri="{FF2B5EF4-FFF2-40B4-BE49-F238E27FC236}">
                <a16:creationId xmlns:a16="http://schemas.microsoft.com/office/drawing/2014/main" id="{92E13EDA-F09F-4844-D3B4-3E2B3D62588C}"/>
              </a:ext>
            </a:extLst>
          </p:cNvPr>
          <p:cNvSpPr txBox="1"/>
          <p:nvPr/>
        </p:nvSpPr>
        <p:spPr>
          <a:xfrm>
            <a:off x="2415636" y="5295900"/>
            <a:ext cx="6347364" cy="4591129"/>
          </a:xfrm>
          <a:prstGeom prst="rect">
            <a:avLst/>
          </a:prstGeom>
        </p:spPr>
        <p:txBody>
          <a:bodyPr wrap="square" lIns="0" tIns="0" rIns="0" bIns="0" rtlCol="0" anchor="t">
            <a:spAutoFit/>
          </a:bodyPr>
          <a:lstStyle/>
          <a:p>
            <a:pPr marL="0" lvl="0" indent="0">
              <a:lnSpc>
                <a:spcPts val="3040"/>
              </a:lnSpc>
              <a:spcBef>
                <a:spcPct val="0"/>
              </a:spcBef>
            </a:pPr>
            <a:r>
              <a:rPr lang="it-IT" sz="2400" b="1" u="none" strike="noStrike" spc="-62" dirty="0">
                <a:solidFill>
                  <a:srgbClr val="000000"/>
                </a:solidFill>
                <a:latin typeface="Trebuchet MS" panose="020B0603020202020204" pitchFamily="34" charset="0"/>
                <a:ea typeface="Montserrat"/>
                <a:cs typeface="Montserrat"/>
                <a:sym typeface="Montserrat"/>
              </a:rPr>
              <a:t>Obiettivo</a:t>
            </a:r>
            <a:r>
              <a:rPr lang="it-IT" sz="2400" u="none" strike="noStrike" spc="-62" dirty="0">
                <a:solidFill>
                  <a:srgbClr val="000000"/>
                </a:solidFill>
                <a:latin typeface="Trebuchet MS" panose="020B0603020202020204" pitchFamily="34" charset="0"/>
                <a:ea typeface="Montserrat"/>
                <a:cs typeface="Montserrat"/>
                <a:sym typeface="Montserrat"/>
              </a:rPr>
              <a:t>: Creare valore a lungo termine</a:t>
            </a:r>
          </a:p>
          <a:p>
            <a:pPr lvl="0">
              <a:lnSpc>
                <a:spcPts val="3040"/>
              </a:lnSpc>
              <a:spcBef>
                <a:spcPct val="0"/>
              </a:spcBef>
            </a:pPr>
            <a:r>
              <a:rPr lang="it-IT" sz="2400" b="1" dirty="0">
                <a:latin typeface="Trebuchet MS" panose="020B0603020202020204" pitchFamily="34" charset="0"/>
              </a:rPr>
              <a:t>Orizzonte temporale: </a:t>
            </a:r>
            <a:r>
              <a:rPr lang="it-IT" sz="2400" dirty="0">
                <a:latin typeface="Trebuchet MS" panose="020B0603020202020204" pitchFamily="34" charset="0"/>
              </a:rPr>
              <a:t>Lungo termine (mesi, anni)</a:t>
            </a:r>
          </a:p>
          <a:p>
            <a:pPr lvl="0">
              <a:lnSpc>
                <a:spcPts val="3040"/>
              </a:lnSpc>
              <a:spcBef>
                <a:spcPct val="0"/>
              </a:spcBef>
            </a:pPr>
            <a:r>
              <a:rPr lang="it-IT" sz="2400" b="1" dirty="0">
                <a:latin typeface="Trebuchet MS" panose="020B0603020202020204" pitchFamily="34" charset="0"/>
              </a:rPr>
              <a:t>Rischi: </a:t>
            </a:r>
            <a:r>
              <a:rPr lang="it-IT" sz="2400" dirty="0">
                <a:latin typeface="Trebuchet MS" panose="020B0603020202020204" pitchFamily="34" charset="0"/>
              </a:rPr>
              <a:t>Generalmente più bassi</a:t>
            </a:r>
          </a:p>
          <a:p>
            <a:pPr lvl="0">
              <a:lnSpc>
                <a:spcPts val="3040"/>
              </a:lnSpc>
              <a:spcBef>
                <a:spcPct val="0"/>
              </a:spcBef>
            </a:pPr>
            <a:r>
              <a:rPr lang="it-IT" sz="2400" b="1" dirty="0">
                <a:latin typeface="Trebuchet MS" panose="020B0603020202020204" pitchFamily="34" charset="0"/>
              </a:rPr>
              <a:t>Rendimenti: </a:t>
            </a:r>
            <a:r>
              <a:rPr lang="it-IT" sz="2400" dirty="0">
                <a:latin typeface="Trebuchet MS" panose="020B0603020202020204" pitchFamily="34" charset="0"/>
              </a:rPr>
              <a:t>Potenzialmente più stabili e prevedibili</a:t>
            </a:r>
          </a:p>
          <a:p>
            <a:pPr lvl="0">
              <a:lnSpc>
                <a:spcPts val="3040"/>
              </a:lnSpc>
              <a:spcBef>
                <a:spcPct val="0"/>
              </a:spcBef>
            </a:pPr>
            <a:r>
              <a:rPr lang="it-IT" sz="2400" b="1" dirty="0">
                <a:latin typeface="Trebuchet MS" panose="020B0603020202020204" pitchFamily="34" charset="0"/>
              </a:rPr>
              <a:t>Strumenti finanziari: </a:t>
            </a:r>
            <a:r>
              <a:rPr lang="it-IT" sz="2400" dirty="0">
                <a:latin typeface="Trebuchet MS" panose="020B0603020202020204" pitchFamily="34" charset="0"/>
              </a:rPr>
              <a:t>Azioni, obbligazioni, fondi comuni, ETF</a:t>
            </a:r>
          </a:p>
          <a:p>
            <a:pPr lvl="0">
              <a:lnSpc>
                <a:spcPts val="3040"/>
              </a:lnSpc>
              <a:spcBef>
                <a:spcPct val="0"/>
              </a:spcBef>
            </a:pPr>
            <a:r>
              <a:rPr lang="it-IT" sz="2400" b="1" dirty="0">
                <a:latin typeface="Trebuchet MS" panose="020B0603020202020204" pitchFamily="34" charset="0"/>
              </a:rPr>
              <a:t>Gestione del rischio</a:t>
            </a:r>
            <a:r>
              <a:rPr lang="it-IT" sz="2400" dirty="0">
                <a:latin typeface="Trebuchet MS" panose="020B0603020202020204" pitchFamily="34" charset="0"/>
              </a:rPr>
              <a:t>: Strategie conservative, diversificazione</a:t>
            </a:r>
          </a:p>
          <a:p>
            <a:pPr lvl="0">
              <a:lnSpc>
                <a:spcPts val="3040"/>
              </a:lnSpc>
              <a:spcBef>
                <a:spcPct val="0"/>
              </a:spcBef>
            </a:pPr>
            <a:r>
              <a:rPr lang="it-IT" sz="2400" b="1" dirty="0">
                <a:latin typeface="Trebuchet MS" panose="020B0603020202020204" pitchFamily="34" charset="0"/>
              </a:rPr>
              <a:t>Psicologia del trader</a:t>
            </a:r>
            <a:r>
              <a:rPr lang="it-IT" sz="2400" dirty="0">
                <a:latin typeface="Trebuchet MS" panose="020B0603020202020204" pitchFamily="34" charset="0"/>
              </a:rPr>
              <a:t>: Pazienza, disciplina, visione a lungo termine</a:t>
            </a:r>
            <a:endParaRPr lang="en-US" sz="2400" u="none" strike="noStrike" spc="-62" dirty="0">
              <a:solidFill>
                <a:srgbClr val="000000"/>
              </a:solidFill>
              <a:latin typeface="Trebuchet MS" panose="020B0603020202020204" pitchFamily="34" charset="0"/>
              <a:ea typeface="Montserrat"/>
              <a:cs typeface="Montserrat"/>
              <a:sym typeface="Montserrat"/>
            </a:endParaRPr>
          </a:p>
        </p:txBody>
      </p:sp>
      <p:grpSp>
        <p:nvGrpSpPr>
          <p:cNvPr id="7" name="Group 7">
            <a:extLst>
              <a:ext uri="{FF2B5EF4-FFF2-40B4-BE49-F238E27FC236}">
                <a16:creationId xmlns:a16="http://schemas.microsoft.com/office/drawing/2014/main" id="{428553F5-C4BA-9B0C-7B96-6B39D4DB12DC}"/>
              </a:ext>
            </a:extLst>
          </p:cNvPr>
          <p:cNvGrpSpPr/>
          <p:nvPr/>
        </p:nvGrpSpPr>
        <p:grpSpPr>
          <a:xfrm>
            <a:off x="2225136" y="3051397"/>
            <a:ext cx="6747024" cy="1536656"/>
            <a:chOff x="0" y="0"/>
            <a:chExt cx="1974687" cy="387244"/>
          </a:xfrm>
        </p:grpSpPr>
        <p:sp>
          <p:nvSpPr>
            <p:cNvPr id="8" name="Freeform 8">
              <a:extLst>
                <a:ext uri="{FF2B5EF4-FFF2-40B4-BE49-F238E27FC236}">
                  <a16:creationId xmlns:a16="http://schemas.microsoft.com/office/drawing/2014/main" id="{8E3E9703-ACB7-5169-1EAA-3B675E6056B1}"/>
                </a:ext>
              </a:extLst>
            </p:cNvPr>
            <p:cNvSpPr/>
            <p:nvPr/>
          </p:nvSpPr>
          <p:spPr>
            <a:xfrm>
              <a:off x="0" y="0"/>
              <a:ext cx="1974687" cy="387244"/>
            </a:xfrm>
            <a:custGeom>
              <a:avLst/>
              <a:gdLst/>
              <a:ahLst/>
              <a:cxnLst/>
              <a:rect l="l" t="t" r="r" b="b"/>
              <a:pathLst>
                <a:path w="1974687" h="387244">
                  <a:moveTo>
                    <a:pt x="27539" y="0"/>
                  </a:moveTo>
                  <a:lnTo>
                    <a:pt x="1947148" y="0"/>
                  </a:lnTo>
                  <a:cubicBezTo>
                    <a:pt x="1962358" y="0"/>
                    <a:pt x="1974687" y="12330"/>
                    <a:pt x="1974687" y="27539"/>
                  </a:cubicBezTo>
                  <a:lnTo>
                    <a:pt x="1974687" y="359705"/>
                  </a:lnTo>
                  <a:cubicBezTo>
                    <a:pt x="1974687" y="374915"/>
                    <a:pt x="1962358" y="387244"/>
                    <a:pt x="1947148" y="387244"/>
                  </a:cubicBezTo>
                  <a:lnTo>
                    <a:pt x="27539" y="387244"/>
                  </a:lnTo>
                  <a:cubicBezTo>
                    <a:pt x="12330" y="387244"/>
                    <a:pt x="0" y="374915"/>
                    <a:pt x="0" y="359705"/>
                  </a:cubicBezTo>
                  <a:lnTo>
                    <a:pt x="0" y="27539"/>
                  </a:lnTo>
                  <a:cubicBezTo>
                    <a:pt x="0" y="12330"/>
                    <a:pt x="12330" y="0"/>
                    <a:pt x="27539" y="0"/>
                  </a:cubicBezTo>
                  <a:close/>
                </a:path>
              </a:pathLst>
            </a:custGeom>
            <a:solidFill>
              <a:srgbClr val="AADBC0"/>
            </a:solidFill>
            <a:ln w="19050" cap="rnd">
              <a:solidFill>
                <a:srgbClr val="3A3937"/>
              </a:solidFill>
              <a:prstDash val="solid"/>
              <a:round/>
            </a:ln>
          </p:spPr>
          <p:txBody>
            <a:bodyPr/>
            <a:lstStyle/>
            <a:p>
              <a:endParaRPr lang="it-IT"/>
            </a:p>
          </p:txBody>
        </p:sp>
        <p:sp>
          <p:nvSpPr>
            <p:cNvPr id="9" name="TextBox 9">
              <a:extLst>
                <a:ext uri="{FF2B5EF4-FFF2-40B4-BE49-F238E27FC236}">
                  <a16:creationId xmlns:a16="http://schemas.microsoft.com/office/drawing/2014/main" id="{3B8EB2BF-0676-A403-BC06-055D28657EA4}"/>
                </a:ext>
              </a:extLst>
            </p:cNvPr>
            <p:cNvSpPr txBox="1"/>
            <p:nvPr/>
          </p:nvSpPr>
          <p:spPr>
            <a:xfrm>
              <a:off x="0" y="9525"/>
              <a:ext cx="1974687" cy="377719"/>
            </a:xfrm>
            <a:prstGeom prst="rect">
              <a:avLst/>
            </a:prstGeom>
          </p:spPr>
          <p:txBody>
            <a:bodyPr lIns="50800" tIns="50800" rIns="50800" bIns="50800" rtlCol="0" anchor="ctr"/>
            <a:lstStyle/>
            <a:p>
              <a:pPr algn="ctr">
                <a:lnSpc>
                  <a:spcPts val="2879"/>
                </a:lnSpc>
              </a:pPr>
              <a:endParaRPr/>
            </a:p>
          </p:txBody>
        </p:sp>
      </p:grpSp>
      <p:sp>
        <p:nvSpPr>
          <p:cNvPr id="10" name="TextBox 10">
            <a:extLst>
              <a:ext uri="{FF2B5EF4-FFF2-40B4-BE49-F238E27FC236}">
                <a16:creationId xmlns:a16="http://schemas.microsoft.com/office/drawing/2014/main" id="{2CF79DF3-6EE8-5D42-1D16-65DE80096AD5}"/>
              </a:ext>
            </a:extLst>
          </p:cNvPr>
          <p:cNvSpPr txBox="1"/>
          <p:nvPr/>
        </p:nvSpPr>
        <p:spPr>
          <a:xfrm>
            <a:off x="2776163" y="3826064"/>
            <a:ext cx="5644970" cy="629788"/>
          </a:xfrm>
          <a:prstGeom prst="rect">
            <a:avLst/>
          </a:prstGeom>
        </p:spPr>
        <p:txBody>
          <a:bodyPr lIns="0" tIns="0" rIns="0" bIns="0" rtlCol="0" anchor="t">
            <a:spAutoFit/>
          </a:bodyPr>
          <a:lstStyle/>
          <a:p>
            <a:pPr marL="0" lvl="0" indent="0" algn="ctr">
              <a:lnSpc>
                <a:spcPts val="4922"/>
              </a:lnSpc>
              <a:spcBef>
                <a:spcPct val="0"/>
              </a:spcBef>
            </a:pPr>
            <a:r>
              <a:rPr lang="en-US" sz="4600" b="1" dirty="0">
                <a:solidFill>
                  <a:srgbClr val="000000"/>
                </a:solidFill>
                <a:latin typeface="Agrandir Medium"/>
                <a:ea typeface="Agrandir Medium"/>
                <a:cs typeface="Agrandir Medium"/>
                <a:sym typeface="Agrandir Medium"/>
              </a:rPr>
              <a:t>Investimento</a:t>
            </a:r>
          </a:p>
        </p:txBody>
      </p:sp>
      <p:grpSp>
        <p:nvGrpSpPr>
          <p:cNvPr id="11" name="Group 11">
            <a:extLst>
              <a:ext uri="{FF2B5EF4-FFF2-40B4-BE49-F238E27FC236}">
                <a16:creationId xmlns:a16="http://schemas.microsoft.com/office/drawing/2014/main" id="{D52ABCD6-EFAB-FBD1-85C3-958887182D80}"/>
              </a:ext>
            </a:extLst>
          </p:cNvPr>
          <p:cNvGrpSpPr/>
          <p:nvPr/>
        </p:nvGrpSpPr>
        <p:grpSpPr>
          <a:xfrm>
            <a:off x="9125340" y="4995333"/>
            <a:ext cx="6747024" cy="4884386"/>
            <a:chOff x="0" y="0"/>
            <a:chExt cx="1974687" cy="1247665"/>
          </a:xfrm>
        </p:grpSpPr>
        <p:sp>
          <p:nvSpPr>
            <p:cNvPr id="12" name="Freeform 12">
              <a:extLst>
                <a:ext uri="{FF2B5EF4-FFF2-40B4-BE49-F238E27FC236}">
                  <a16:creationId xmlns:a16="http://schemas.microsoft.com/office/drawing/2014/main" id="{764001BA-7F4E-9FB3-4B78-B73249E46539}"/>
                </a:ext>
              </a:extLst>
            </p:cNvPr>
            <p:cNvSpPr/>
            <p:nvPr/>
          </p:nvSpPr>
          <p:spPr>
            <a:xfrm>
              <a:off x="0" y="0"/>
              <a:ext cx="1974687" cy="1247665"/>
            </a:xfrm>
            <a:custGeom>
              <a:avLst/>
              <a:gdLst/>
              <a:ahLst/>
              <a:cxnLst/>
              <a:rect l="l" t="t" r="r" b="b"/>
              <a:pathLst>
                <a:path w="1974687" h="1247665">
                  <a:moveTo>
                    <a:pt x="27539" y="0"/>
                  </a:moveTo>
                  <a:lnTo>
                    <a:pt x="1947148" y="0"/>
                  </a:lnTo>
                  <a:cubicBezTo>
                    <a:pt x="1962358" y="0"/>
                    <a:pt x="1974687" y="12330"/>
                    <a:pt x="1974687" y="27539"/>
                  </a:cubicBezTo>
                  <a:lnTo>
                    <a:pt x="1974687" y="1220126"/>
                  </a:lnTo>
                  <a:cubicBezTo>
                    <a:pt x="1974687" y="1235336"/>
                    <a:pt x="1962358" y="1247665"/>
                    <a:pt x="1947148" y="1247665"/>
                  </a:cubicBezTo>
                  <a:lnTo>
                    <a:pt x="27539" y="1247665"/>
                  </a:lnTo>
                  <a:cubicBezTo>
                    <a:pt x="12330" y="1247665"/>
                    <a:pt x="0" y="1235336"/>
                    <a:pt x="0" y="1220126"/>
                  </a:cubicBezTo>
                  <a:lnTo>
                    <a:pt x="0" y="27539"/>
                  </a:lnTo>
                  <a:cubicBezTo>
                    <a:pt x="0" y="12330"/>
                    <a:pt x="12330" y="0"/>
                    <a:pt x="27539" y="0"/>
                  </a:cubicBezTo>
                  <a:close/>
                </a:path>
              </a:pathLst>
            </a:custGeom>
            <a:solidFill>
              <a:srgbClr val="8BBD94"/>
            </a:solidFill>
            <a:ln w="19050" cap="rnd">
              <a:solidFill>
                <a:srgbClr val="3A3937"/>
              </a:solidFill>
              <a:prstDash val="solid"/>
              <a:round/>
            </a:ln>
          </p:spPr>
          <p:txBody>
            <a:bodyPr/>
            <a:lstStyle/>
            <a:p>
              <a:endParaRPr lang="it-IT"/>
            </a:p>
          </p:txBody>
        </p:sp>
        <p:sp>
          <p:nvSpPr>
            <p:cNvPr id="13" name="TextBox 13">
              <a:extLst>
                <a:ext uri="{FF2B5EF4-FFF2-40B4-BE49-F238E27FC236}">
                  <a16:creationId xmlns:a16="http://schemas.microsoft.com/office/drawing/2014/main" id="{40280D05-47EE-CFC4-EC20-6B08F835B650}"/>
                </a:ext>
              </a:extLst>
            </p:cNvPr>
            <p:cNvSpPr txBox="1"/>
            <p:nvPr/>
          </p:nvSpPr>
          <p:spPr>
            <a:xfrm>
              <a:off x="0" y="9525"/>
              <a:ext cx="1974687" cy="1238140"/>
            </a:xfrm>
            <a:prstGeom prst="rect">
              <a:avLst/>
            </a:prstGeom>
          </p:spPr>
          <p:txBody>
            <a:bodyPr lIns="50800" tIns="50800" rIns="50800" bIns="50800" rtlCol="0" anchor="ctr"/>
            <a:lstStyle/>
            <a:p>
              <a:pPr algn="ctr">
                <a:lnSpc>
                  <a:spcPts val="2879"/>
                </a:lnSpc>
              </a:pPr>
              <a:endParaRPr/>
            </a:p>
          </p:txBody>
        </p:sp>
      </p:grpSp>
      <p:grpSp>
        <p:nvGrpSpPr>
          <p:cNvPr id="14" name="Group 14">
            <a:extLst>
              <a:ext uri="{FF2B5EF4-FFF2-40B4-BE49-F238E27FC236}">
                <a16:creationId xmlns:a16="http://schemas.microsoft.com/office/drawing/2014/main" id="{A7CCA1CE-5C66-EC57-DD3B-D55626D959D0}"/>
              </a:ext>
            </a:extLst>
          </p:cNvPr>
          <p:cNvGrpSpPr/>
          <p:nvPr/>
        </p:nvGrpSpPr>
        <p:grpSpPr>
          <a:xfrm>
            <a:off x="9144000" y="3051397"/>
            <a:ext cx="6747024" cy="1619066"/>
            <a:chOff x="0" y="0"/>
            <a:chExt cx="1974687" cy="387244"/>
          </a:xfrm>
        </p:grpSpPr>
        <p:sp>
          <p:nvSpPr>
            <p:cNvPr id="15" name="Freeform 15">
              <a:extLst>
                <a:ext uri="{FF2B5EF4-FFF2-40B4-BE49-F238E27FC236}">
                  <a16:creationId xmlns:a16="http://schemas.microsoft.com/office/drawing/2014/main" id="{991BCC21-B387-5855-211A-B1D93C952781}"/>
                </a:ext>
              </a:extLst>
            </p:cNvPr>
            <p:cNvSpPr/>
            <p:nvPr/>
          </p:nvSpPr>
          <p:spPr>
            <a:xfrm>
              <a:off x="0" y="0"/>
              <a:ext cx="1974687" cy="387244"/>
            </a:xfrm>
            <a:custGeom>
              <a:avLst/>
              <a:gdLst/>
              <a:ahLst/>
              <a:cxnLst/>
              <a:rect l="l" t="t" r="r" b="b"/>
              <a:pathLst>
                <a:path w="1974687" h="387244">
                  <a:moveTo>
                    <a:pt x="27539" y="0"/>
                  </a:moveTo>
                  <a:lnTo>
                    <a:pt x="1947148" y="0"/>
                  </a:lnTo>
                  <a:cubicBezTo>
                    <a:pt x="1962358" y="0"/>
                    <a:pt x="1974687" y="12330"/>
                    <a:pt x="1974687" y="27539"/>
                  </a:cubicBezTo>
                  <a:lnTo>
                    <a:pt x="1974687" y="359705"/>
                  </a:lnTo>
                  <a:cubicBezTo>
                    <a:pt x="1974687" y="374915"/>
                    <a:pt x="1962358" y="387244"/>
                    <a:pt x="1947148" y="387244"/>
                  </a:cubicBezTo>
                  <a:lnTo>
                    <a:pt x="27539" y="387244"/>
                  </a:lnTo>
                  <a:cubicBezTo>
                    <a:pt x="12330" y="387244"/>
                    <a:pt x="0" y="374915"/>
                    <a:pt x="0" y="359705"/>
                  </a:cubicBezTo>
                  <a:lnTo>
                    <a:pt x="0" y="27539"/>
                  </a:lnTo>
                  <a:cubicBezTo>
                    <a:pt x="0" y="12330"/>
                    <a:pt x="12330" y="0"/>
                    <a:pt x="27539" y="0"/>
                  </a:cubicBezTo>
                  <a:close/>
                </a:path>
              </a:pathLst>
            </a:custGeom>
            <a:solidFill>
              <a:srgbClr val="8BBD94"/>
            </a:solidFill>
            <a:ln w="19050" cap="rnd">
              <a:solidFill>
                <a:srgbClr val="3A3937"/>
              </a:solidFill>
              <a:prstDash val="solid"/>
              <a:round/>
            </a:ln>
          </p:spPr>
          <p:txBody>
            <a:bodyPr/>
            <a:lstStyle/>
            <a:p>
              <a:endParaRPr lang="it-IT"/>
            </a:p>
          </p:txBody>
        </p:sp>
        <p:sp>
          <p:nvSpPr>
            <p:cNvPr id="16" name="TextBox 16">
              <a:extLst>
                <a:ext uri="{FF2B5EF4-FFF2-40B4-BE49-F238E27FC236}">
                  <a16:creationId xmlns:a16="http://schemas.microsoft.com/office/drawing/2014/main" id="{79F1DA60-BF47-0533-47D8-4C7350F51C25}"/>
                </a:ext>
              </a:extLst>
            </p:cNvPr>
            <p:cNvSpPr txBox="1"/>
            <p:nvPr/>
          </p:nvSpPr>
          <p:spPr>
            <a:xfrm>
              <a:off x="0" y="9525"/>
              <a:ext cx="1974687" cy="377719"/>
            </a:xfrm>
            <a:prstGeom prst="rect">
              <a:avLst/>
            </a:prstGeom>
          </p:spPr>
          <p:txBody>
            <a:bodyPr lIns="50800" tIns="50800" rIns="50800" bIns="50800" rtlCol="0" anchor="ctr"/>
            <a:lstStyle/>
            <a:p>
              <a:pPr algn="ctr">
                <a:lnSpc>
                  <a:spcPts val="2879"/>
                </a:lnSpc>
              </a:pPr>
              <a:endParaRPr/>
            </a:p>
          </p:txBody>
        </p:sp>
      </p:grpSp>
      <p:sp>
        <p:nvSpPr>
          <p:cNvPr id="17" name="TextBox 17">
            <a:extLst>
              <a:ext uri="{FF2B5EF4-FFF2-40B4-BE49-F238E27FC236}">
                <a16:creationId xmlns:a16="http://schemas.microsoft.com/office/drawing/2014/main" id="{3536D916-CB3C-B30E-4D03-6A957792842D}"/>
              </a:ext>
            </a:extLst>
          </p:cNvPr>
          <p:cNvSpPr txBox="1"/>
          <p:nvPr/>
        </p:nvSpPr>
        <p:spPr>
          <a:xfrm>
            <a:off x="9751318" y="3826064"/>
            <a:ext cx="5495069" cy="629788"/>
          </a:xfrm>
          <a:prstGeom prst="rect">
            <a:avLst/>
          </a:prstGeom>
        </p:spPr>
        <p:txBody>
          <a:bodyPr lIns="0" tIns="0" rIns="0" bIns="0" rtlCol="0" anchor="t">
            <a:spAutoFit/>
          </a:bodyPr>
          <a:lstStyle/>
          <a:p>
            <a:pPr marL="0" lvl="0" indent="0" algn="ctr">
              <a:lnSpc>
                <a:spcPts val="4922"/>
              </a:lnSpc>
              <a:spcBef>
                <a:spcPct val="0"/>
              </a:spcBef>
            </a:pPr>
            <a:r>
              <a:rPr lang="en-US" sz="4600" b="1" dirty="0">
                <a:solidFill>
                  <a:srgbClr val="000000"/>
                </a:solidFill>
                <a:latin typeface="Agrandir Medium"/>
                <a:ea typeface="Agrandir Medium"/>
                <a:cs typeface="Agrandir Medium"/>
                <a:sym typeface="Agrandir Medium"/>
              </a:rPr>
              <a:t>Speculazione</a:t>
            </a:r>
          </a:p>
        </p:txBody>
      </p:sp>
      <p:pic>
        <p:nvPicPr>
          <p:cNvPr id="19" name="Picture 19">
            <a:extLst>
              <a:ext uri="{FF2B5EF4-FFF2-40B4-BE49-F238E27FC236}">
                <a16:creationId xmlns:a16="http://schemas.microsoft.com/office/drawing/2014/main" id="{58D37887-E2D3-D8EE-C28C-52AD7E666D1E}"/>
              </a:ext>
            </a:extLst>
          </p:cNvPr>
          <p:cNvPicPr>
            <a:picLocks noChangeAspect="1"/>
          </p:cNvPicPr>
          <p:nvPr/>
        </p:nvPicPr>
        <p:blipFill>
          <a:blip r:embed="rId3"/>
          <a:stretch>
            <a:fillRect/>
          </a:stretch>
        </p:blipFill>
        <p:spPr>
          <a:xfrm>
            <a:off x="9917637" y="734067"/>
            <a:ext cx="5550964" cy="1844865"/>
          </a:xfrm>
          <a:prstGeom prst="rect">
            <a:avLst/>
          </a:prstGeom>
        </p:spPr>
      </p:pic>
      <p:pic>
        <p:nvPicPr>
          <p:cNvPr id="20" name="Picture 20">
            <a:extLst>
              <a:ext uri="{FF2B5EF4-FFF2-40B4-BE49-F238E27FC236}">
                <a16:creationId xmlns:a16="http://schemas.microsoft.com/office/drawing/2014/main" id="{B8A91C6B-6AF1-2934-6AA8-33EFF0656ABB}"/>
              </a:ext>
            </a:extLst>
          </p:cNvPr>
          <p:cNvPicPr>
            <a:picLocks noChangeAspect="1"/>
          </p:cNvPicPr>
          <p:nvPr/>
        </p:nvPicPr>
        <p:blipFill>
          <a:blip r:embed="rId4"/>
          <a:stretch>
            <a:fillRect/>
          </a:stretch>
        </p:blipFill>
        <p:spPr>
          <a:xfrm>
            <a:off x="2776163" y="734067"/>
            <a:ext cx="5594201" cy="1777849"/>
          </a:xfrm>
          <a:prstGeom prst="rect">
            <a:avLst/>
          </a:prstGeom>
        </p:spPr>
      </p:pic>
      <p:sp>
        <p:nvSpPr>
          <p:cNvPr id="21" name="TextBox 21">
            <a:extLst>
              <a:ext uri="{FF2B5EF4-FFF2-40B4-BE49-F238E27FC236}">
                <a16:creationId xmlns:a16="http://schemas.microsoft.com/office/drawing/2014/main" id="{53804865-6BAD-985F-CEAF-383B2A718BDE}"/>
              </a:ext>
            </a:extLst>
          </p:cNvPr>
          <p:cNvSpPr txBox="1"/>
          <p:nvPr/>
        </p:nvSpPr>
        <p:spPr>
          <a:xfrm>
            <a:off x="9315842" y="5295900"/>
            <a:ext cx="6228958" cy="5353260"/>
          </a:xfrm>
          <a:prstGeom prst="rect">
            <a:avLst/>
          </a:prstGeom>
        </p:spPr>
        <p:txBody>
          <a:bodyPr wrap="square" lIns="0" tIns="0" rIns="0" bIns="0" rtlCol="0" anchor="t">
            <a:spAutoFit/>
          </a:bodyPr>
          <a:lstStyle/>
          <a:p>
            <a:pPr lvl="0">
              <a:lnSpc>
                <a:spcPts val="3040"/>
              </a:lnSpc>
              <a:spcBef>
                <a:spcPct val="0"/>
              </a:spcBef>
            </a:pPr>
            <a:r>
              <a:rPr lang="it-IT" sz="2400" b="1" spc="-62" dirty="0">
                <a:solidFill>
                  <a:srgbClr val="000000"/>
                </a:solidFill>
                <a:latin typeface="Trebuchet MS" panose="020B0603020202020204" pitchFamily="34" charset="0"/>
                <a:ea typeface="Montserrat"/>
                <a:cs typeface="Montserrat"/>
                <a:sym typeface="Montserrat"/>
              </a:rPr>
              <a:t>Obiettivo</a:t>
            </a:r>
            <a:r>
              <a:rPr lang="it-IT" sz="2400" spc="-62" dirty="0">
                <a:solidFill>
                  <a:srgbClr val="000000"/>
                </a:solidFill>
                <a:latin typeface="Trebuchet MS" panose="020B0603020202020204" pitchFamily="34" charset="0"/>
                <a:ea typeface="Montserrat"/>
                <a:cs typeface="Montserrat"/>
                <a:sym typeface="Montserrat"/>
              </a:rPr>
              <a:t>: </a:t>
            </a:r>
            <a:r>
              <a:rPr lang="it-IT" sz="2400" dirty="0">
                <a:latin typeface="Trebuchet MS" panose="020B0603020202020204" pitchFamily="34" charset="0"/>
              </a:rPr>
              <a:t>Generare profitti a breve termine</a:t>
            </a:r>
            <a:endParaRPr lang="it-IT" sz="2400" spc="-62" dirty="0">
              <a:solidFill>
                <a:srgbClr val="000000"/>
              </a:solidFill>
              <a:latin typeface="Trebuchet MS" panose="020B0603020202020204" pitchFamily="34" charset="0"/>
              <a:ea typeface="Montserrat"/>
              <a:cs typeface="Montserrat"/>
              <a:sym typeface="Montserrat"/>
            </a:endParaRPr>
          </a:p>
          <a:p>
            <a:pPr lvl="0">
              <a:lnSpc>
                <a:spcPts val="3040"/>
              </a:lnSpc>
              <a:spcBef>
                <a:spcPct val="0"/>
              </a:spcBef>
            </a:pPr>
            <a:r>
              <a:rPr lang="it-IT" sz="2400" b="1" dirty="0">
                <a:latin typeface="Trebuchet MS" panose="020B0603020202020204" pitchFamily="34" charset="0"/>
              </a:rPr>
              <a:t>Orizzonte temporale: </a:t>
            </a:r>
            <a:r>
              <a:rPr lang="it-IT" sz="2400" dirty="0">
                <a:latin typeface="Trebuchet MS" panose="020B0603020202020204" pitchFamily="34" charset="0"/>
              </a:rPr>
              <a:t>Breve termine (giorni, settimane, mesi)</a:t>
            </a:r>
          </a:p>
          <a:p>
            <a:pPr lvl="0">
              <a:lnSpc>
                <a:spcPts val="3040"/>
              </a:lnSpc>
              <a:spcBef>
                <a:spcPct val="0"/>
              </a:spcBef>
            </a:pPr>
            <a:r>
              <a:rPr lang="it-IT" sz="2400" b="1" dirty="0">
                <a:latin typeface="Trebuchet MS" panose="020B0603020202020204" pitchFamily="34" charset="0"/>
              </a:rPr>
              <a:t>Rischi: </a:t>
            </a:r>
            <a:r>
              <a:rPr lang="it-IT" sz="2400" dirty="0">
                <a:latin typeface="Trebuchet MS" panose="020B0603020202020204" pitchFamily="34" charset="0"/>
              </a:rPr>
              <a:t>Più elevati</a:t>
            </a:r>
          </a:p>
          <a:p>
            <a:pPr lvl="0">
              <a:lnSpc>
                <a:spcPts val="3040"/>
              </a:lnSpc>
              <a:spcBef>
                <a:spcPct val="0"/>
              </a:spcBef>
            </a:pPr>
            <a:r>
              <a:rPr lang="it-IT" sz="2400" b="1" dirty="0">
                <a:latin typeface="Trebuchet MS" panose="020B0603020202020204" pitchFamily="34" charset="0"/>
              </a:rPr>
              <a:t>Rendimenti: </a:t>
            </a:r>
            <a:r>
              <a:rPr lang="it-IT" sz="2400" dirty="0">
                <a:latin typeface="Trebuchet MS" panose="020B0603020202020204" pitchFamily="34" charset="0"/>
              </a:rPr>
              <a:t>Potenzialmente più elevati, ma più volatili</a:t>
            </a:r>
          </a:p>
          <a:p>
            <a:pPr lvl="0">
              <a:lnSpc>
                <a:spcPts val="3040"/>
              </a:lnSpc>
              <a:spcBef>
                <a:spcPct val="0"/>
              </a:spcBef>
            </a:pPr>
            <a:r>
              <a:rPr lang="it-IT" sz="2400" b="1" dirty="0">
                <a:latin typeface="Trebuchet MS" panose="020B0603020202020204" pitchFamily="34" charset="0"/>
              </a:rPr>
              <a:t>Strumenti finanziari: </a:t>
            </a:r>
            <a:r>
              <a:rPr lang="it-IT" sz="2400" dirty="0">
                <a:latin typeface="Trebuchet MS" panose="020B0603020202020204" pitchFamily="34" charset="0"/>
              </a:rPr>
              <a:t>Opzioni, futures, CFD, valute</a:t>
            </a:r>
          </a:p>
          <a:p>
            <a:pPr lvl="0">
              <a:lnSpc>
                <a:spcPts val="3040"/>
              </a:lnSpc>
              <a:spcBef>
                <a:spcPct val="0"/>
              </a:spcBef>
            </a:pPr>
            <a:r>
              <a:rPr lang="it-IT" sz="2400" b="1" dirty="0">
                <a:latin typeface="Trebuchet MS" panose="020B0603020202020204" pitchFamily="34" charset="0"/>
              </a:rPr>
              <a:t>Gestione del rischio</a:t>
            </a:r>
            <a:r>
              <a:rPr lang="it-IT" sz="2400" dirty="0">
                <a:latin typeface="Trebuchet MS" panose="020B0603020202020204" pitchFamily="34" charset="0"/>
              </a:rPr>
              <a:t>: limiti di perdita, posizioni più aggressive</a:t>
            </a:r>
          </a:p>
          <a:p>
            <a:pPr lvl="0">
              <a:lnSpc>
                <a:spcPts val="3040"/>
              </a:lnSpc>
              <a:spcBef>
                <a:spcPct val="0"/>
              </a:spcBef>
            </a:pPr>
            <a:r>
              <a:rPr lang="it-IT" sz="2400" b="1" dirty="0">
                <a:latin typeface="Trebuchet MS" panose="020B0603020202020204" pitchFamily="34" charset="0"/>
              </a:rPr>
              <a:t>Psicologia del trader</a:t>
            </a:r>
            <a:r>
              <a:rPr lang="it-IT" sz="2400" dirty="0">
                <a:latin typeface="Trebuchet MS" panose="020B0603020202020204" pitchFamily="34" charset="0"/>
              </a:rPr>
              <a:t>: Agilità, adattabilità, tolleranza al rischio</a:t>
            </a:r>
            <a:endParaRPr lang="en-US" sz="2400" spc="-62" dirty="0">
              <a:solidFill>
                <a:srgbClr val="000000"/>
              </a:solidFill>
              <a:latin typeface="Trebuchet MS" panose="020B0603020202020204" pitchFamily="34" charset="0"/>
              <a:ea typeface="Montserrat"/>
              <a:cs typeface="Montserrat"/>
              <a:sym typeface="Montserrat"/>
            </a:endParaRPr>
          </a:p>
          <a:p>
            <a:pPr marL="0" lvl="0" indent="0" algn="ctr">
              <a:lnSpc>
                <a:spcPts val="3040"/>
              </a:lnSpc>
              <a:spcBef>
                <a:spcPct val="0"/>
              </a:spcBef>
            </a:pPr>
            <a:endParaRPr lang="en-US" sz="2000" u="none" strike="noStrike" spc="-62" dirty="0">
              <a:solidFill>
                <a:srgbClr val="000000"/>
              </a:solidFill>
              <a:latin typeface="Montserrat"/>
              <a:ea typeface="Montserrat"/>
              <a:cs typeface="Montserrat"/>
              <a:sym typeface="Montserrat"/>
            </a:endParaRPr>
          </a:p>
          <a:p>
            <a:pPr marL="0" lvl="0" indent="0" algn="ctr">
              <a:lnSpc>
                <a:spcPts val="3040"/>
              </a:lnSpc>
              <a:spcBef>
                <a:spcPct val="0"/>
              </a:spcBef>
            </a:pPr>
            <a:endParaRPr lang="en-US" sz="2000" u="none" strike="noStrike" spc="-62" dirty="0">
              <a:solidFill>
                <a:srgbClr val="000000"/>
              </a:solidFill>
              <a:latin typeface="Montserrat"/>
              <a:ea typeface="Montserrat"/>
              <a:cs typeface="Montserrat"/>
              <a:sym typeface="Montserrat"/>
            </a:endParaRPr>
          </a:p>
        </p:txBody>
      </p:sp>
    </p:spTree>
    <p:extLst>
      <p:ext uri="{BB962C8B-B14F-4D97-AF65-F5344CB8AC3E}">
        <p14:creationId xmlns:p14="http://schemas.microsoft.com/office/powerpoint/2010/main" val="3305776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A346B-7167-4F8E-EBFD-E6DB2B02316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9019C3A-100A-3A22-679E-E71AC65C169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AC091C90-BE71-E2A0-CDBB-01973D23095A}"/>
              </a:ext>
            </a:extLst>
          </p:cNvPr>
          <p:cNvSpPr txBox="1"/>
          <p:nvPr/>
        </p:nvSpPr>
        <p:spPr>
          <a:xfrm>
            <a:off x="1064419" y="1340665"/>
            <a:ext cx="16159162" cy="822276"/>
          </a:xfrm>
          <a:prstGeom prst="rect">
            <a:avLst/>
          </a:prstGeom>
        </p:spPr>
        <p:txBody>
          <a:bodyPr lIns="0" tIns="0" rIns="0" bIns="0" rtlCol="0" anchor="t">
            <a:spAutoFit/>
          </a:bodyPr>
          <a:lstStyle/>
          <a:p>
            <a:pPr algn="ctr">
              <a:lnSpc>
                <a:spcPts val="6372"/>
              </a:lnSpc>
            </a:pPr>
            <a:r>
              <a:rPr lang="en-US" sz="6000" b="1" spc="-252" dirty="0">
                <a:solidFill>
                  <a:srgbClr val="60AA82"/>
                </a:solidFill>
                <a:latin typeface="Agrandir Medium"/>
                <a:ea typeface="Agrandir Medium"/>
                <a:cs typeface="Agrandir Medium"/>
                <a:sym typeface="Agrandir Medium"/>
              </a:rPr>
              <a:t>Simuliamo la Borsa</a:t>
            </a:r>
          </a:p>
        </p:txBody>
      </p:sp>
      <p:grpSp>
        <p:nvGrpSpPr>
          <p:cNvPr id="4" name="Group 4">
            <a:extLst>
              <a:ext uri="{FF2B5EF4-FFF2-40B4-BE49-F238E27FC236}">
                <a16:creationId xmlns:a16="http://schemas.microsoft.com/office/drawing/2014/main" id="{D62D0AE4-1A69-4379-81C9-F0405AAAD66B}"/>
              </a:ext>
            </a:extLst>
          </p:cNvPr>
          <p:cNvGrpSpPr/>
          <p:nvPr/>
        </p:nvGrpSpPr>
        <p:grpSpPr>
          <a:xfrm>
            <a:off x="1100138" y="2716984"/>
            <a:ext cx="7920266" cy="2991887"/>
            <a:chOff x="0" y="0"/>
            <a:chExt cx="2263664" cy="855101"/>
          </a:xfrm>
        </p:grpSpPr>
        <p:sp>
          <p:nvSpPr>
            <p:cNvPr id="5" name="Freeform 5">
              <a:extLst>
                <a:ext uri="{FF2B5EF4-FFF2-40B4-BE49-F238E27FC236}">
                  <a16:creationId xmlns:a16="http://schemas.microsoft.com/office/drawing/2014/main" id="{1EBE9B1A-134F-C972-59C1-FB191F43756A}"/>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txBody>
            <a:bodyPr/>
            <a:lstStyle/>
            <a:p>
              <a:endParaRPr lang="it-IT"/>
            </a:p>
          </p:txBody>
        </p:sp>
        <p:sp>
          <p:nvSpPr>
            <p:cNvPr id="6" name="TextBox 6">
              <a:extLst>
                <a:ext uri="{FF2B5EF4-FFF2-40B4-BE49-F238E27FC236}">
                  <a16:creationId xmlns:a16="http://schemas.microsoft.com/office/drawing/2014/main" id="{A74E01BD-4678-5861-F378-F548E1367C65}"/>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7" name="Group 7">
            <a:extLst>
              <a:ext uri="{FF2B5EF4-FFF2-40B4-BE49-F238E27FC236}">
                <a16:creationId xmlns:a16="http://schemas.microsoft.com/office/drawing/2014/main" id="{C4130298-0729-4F31-C9E1-E5EF8D49A446}"/>
              </a:ext>
            </a:extLst>
          </p:cNvPr>
          <p:cNvGrpSpPr/>
          <p:nvPr/>
        </p:nvGrpSpPr>
        <p:grpSpPr>
          <a:xfrm>
            <a:off x="9267596" y="2716984"/>
            <a:ext cx="7920266" cy="2991887"/>
            <a:chOff x="0" y="0"/>
            <a:chExt cx="2263664" cy="855101"/>
          </a:xfrm>
        </p:grpSpPr>
        <p:sp>
          <p:nvSpPr>
            <p:cNvPr id="8" name="Freeform 8">
              <a:extLst>
                <a:ext uri="{FF2B5EF4-FFF2-40B4-BE49-F238E27FC236}">
                  <a16:creationId xmlns:a16="http://schemas.microsoft.com/office/drawing/2014/main" id="{29814C5F-156A-2AC6-5129-D8686A9C86C4}"/>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txBody>
            <a:bodyPr/>
            <a:lstStyle/>
            <a:p>
              <a:endParaRPr lang="it-IT"/>
            </a:p>
          </p:txBody>
        </p:sp>
        <p:sp>
          <p:nvSpPr>
            <p:cNvPr id="9" name="TextBox 9">
              <a:extLst>
                <a:ext uri="{FF2B5EF4-FFF2-40B4-BE49-F238E27FC236}">
                  <a16:creationId xmlns:a16="http://schemas.microsoft.com/office/drawing/2014/main" id="{141D4EB6-EABF-C2ED-5CBF-BED60254DD5B}"/>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0" name="Group 10">
            <a:extLst>
              <a:ext uri="{FF2B5EF4-FFF2-40B4-BE49-F238E27FC236}">
                <a16:creationId xmlns:a16="http://schemas.microsoft.com/office/drawing/2014/main" id="{BC11339F-50AE-EBB3-CF68-3986CF739739}"/>
              </a:ext>
            </a:extLst>
          </p:cNvPr>
          <p:cNvGrpSpPr/>
          <p:nvPr/>
        </p:nvGrpSpPr>
        <p:grpSpPr>
          <a:xfrm>
            <a:off x="1100138" y="5911395"/>
            <a:ext cx="7920266" cy="2991887"/>
            <a:chOff x="0" y="0"/>
            <a:chExt cx="2263664" cy="855101"/>
          </a:xfrm>
        </p:grpSpPr>
        <p:sp>
          <p:nvSpPr>
            <p:cNvPr id="11" name="Freeform 11">
              <a:extLst>
                <a:ext uri="{FF2B5EF4-FFF2-40B4-BE49-F238E27FC236}">
                  <a16:creationId xmlns:a16="http://schemas.microsoft.com/office/drawing/2014/main" id="{89699943-2AF8-C3A0-210B-F0E7537BBFB1}"/>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83C6A2"/>
            </a:solidFill>
            <a:ln w="19050" cap="rnd">
              <a:solidFill>
                <a:srgbClr val="3A3937"/>
              </a:solidFill>
              <a:prstDash val="solid"/>
              <a:round/>
            </a:ln>
          </p:spPr>
          <p:txBody>
            <a:bodyPr/>
            <a:lstStyle/>
            <a:p>
              <a:endParaRPr lang="it-IT"/>
            </a:p>
          </p:txBody>
        </p:sp>
        <p:sp>
          <p:nvSpPr>
            <p:cNvPr id="12" name="TextBox 12">
              <a:extLst>
                <a:ext uri="{FF2B5EF4-FFF2-40B4-BE49-F238E27FC236}">
                  <a16:creationId xmlns:a16="http://schemas.microsoft.com/office/drawing/2014/main" id="{DFBABB9A-F602-1832-6047-D5A9DC68241F}"/>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grpSp>
        <p:nvGrpSpPr>
          <p:cNvPr id="13" name="Group 13">
            <a:extLst>
              <a:ext uri="{FF2B5EF4-FFF2-40B4-BE49-F238E27FC236}">
                <a16:creationId xmlns:a16="http://schemas.microsoft.com/office/drawing/2014/main" id="{3FB0BC08-2EA3-FD01-0950-08A9976BF9C6}"/>
              </a:ext>
            </a:extLst>
          </p:cNvPr>
          <p:cNvGrpSpPr/>
          <p:nvPr/>
        </p:nvGrpSpPr>
        <p:grpSpPr>
          <a:xfrm>
            <a:off x="9267596" y="5911395"/>
            <a:ext cx="7920266" cy="2991887"/>
            <a:chOff x="0" y="0"/>
            <a:chExt cx="2263664" cy="855101"/>
          </a:xfrm>
        </p:grpSpPr>
        <p:sp>
          <p:nvSpPr>
            <p:cNvPr id="14" name="Freeform 14">
              <a:extLst>
                <a:ext uri="{FF2B5EF4-FFF2-40B4-BE49-F238E27FC236}">
                  <a16:creationId xmlns:a16="http://schemas.microsoft.com/office/drawing/2014/main" id="{4A7C031E-DCC6-C403-A8D9-D3DC53C3CFE7}"/>
                </a:ext>
              </a:extLst>
            </p:cNvPr>
            <p:cNvSpPr/>
            <p:nvPr/>
          </p:nvSpPr>
          <p:spPr>
            <a:xfrm>
              <a:off x="0" y="0"/>
              <a:ext cx="2263664" cy="855101"/>
            </a:xfrm>
            <a:custGeom>
              <a:avLst/>
              <a:gdLst/>
              <a:ahLst/>
              <a:cxnLst/>
              <a:rect l="l" t="t" r="r" b="b"/>
              <a:pathLst>
                <a:path w="2263664" h="855101">
                  <a:moveTo>
                    <a:pt x="23460" y="0"/>
                  </a:moveTo>
                  <a:lnTo>
                    <a:pt x="2240205" y="0"/>
                  </a:lnTo>
                  <a:cubicBezTo>
                    <a:pt x="2246427" y="0"/>
                    <a:pt x="2252394" y="2472"/>
                    <a:pt x="2256793" y="6871"/>
                  </a:cubicBezTo>
                  <a:cubicBezTo>
                    <a:pt x="2261193" y="11271"/>
                    <a:pt x="2263664" y="17238"/>
                    <a:pt x="2263664" y="23460"/>
                  </a:cubicBezTo>
                  <a:lnTo>
                    <a:pt x="2263664" y="831641"/>
                  </a:lnTo>
                  <a:cubicBezTo>
                    <a:pt x="2263664" y="837863"/>
                    <a:pt x="2261193" y="843830"/>
                    <a:pt x="2256793" y="848230"/>
                  </a:cubicBezTo>
                  <a:cubicBezTo>
                    <a:pt x="2252394" y="852629"/>
                    <a:pt x="2246427" y="855101"/>
                    <a:pt x="2240205" y="855101"/>
                  </a:cubicBezTo>
                  <a:lnTo>
                    <a:pt x="23460" y="855101"/>
                  </a:lnTo>
                  <a:cubicBezTo>
                    <a:pt x="17238" y="855101"/>
                    <a:pt x="11271" y="852629"/>
                    <a:pt x="6871" y="848230"/>
                  </a:cubicBezTo>
                  <a:cubicBezTo>
                    <a:pt x="2472" y="843830"/>
                    <a:pt x="0" y="837863"/>
                    <a:pt x="0" y="831641"/>
                  </a:cubicBezTo>
                  <a:lnTo>
                    <a:pt x="0" y="23460"/>
                  </a:lnTo>
                  <a:cubicBezTo>
                    <a:pt x="0" y="17238"/>
                    <a:pt x="2472" y="11271"/>
                    <a:pt x="6871" y="6871"/>
                  </a:cubicBezTo>
                  <a:cubicBezTo>
                    <a:pt x="11271" y="2472"/>
                    <a:pt x="17238" y="0"/>
                    <a:pt x="23460" y="0"/>
                  </a:cubicBezTo>
                  <a:close/>
                </a:path>
              </a:pathLst>
            </a:custGeom>
            <a:solidFill>
              <a:srgbClr val="AADBC0"/>
            </a:solidFill>
            <a:ln w="19050" cap="rnd">
              <a:solidFill>
                <a:srgbClr val="3A3937"/>
              </a:solidFill>
              <a:prstDash val="solid"/>
              <a:round/>
            </a:ln>
          </p:spPr>
          <p:txBody>
            <a:bodyPr/>
            <a:lstStyle/>
            <a:p>
              <a:endParaRPr lang="it-IT"/>
            </a:p>
          </p:txBody>
        </p:sp>
        <p:sp>
          <p:nvSpPr>
            <p:cNvPr id="15" name="TextBox 15">
              <a:extLst>
                <a:ext uri="{FF2B5EF4-FFF2-40B4-BE49-F238E27FC236}">
                  <a16:creationId xmlns:a16="http://schemas.microsoft.com/office/drawing/2014/main" id="{06F6B4E1-9BE8-87FC-8296-B568DFBFDCA0}"/>
                </a:ext>
              </a:extLst>
            </p:cNvPr>
            <p:cNvSpPr txBox="1"/>
            <p:nvPr/>
          </p:nvSpPr>
          <p:spPr>
            <a:xfrm>
              <a:off x="0" y="9525"/>
              <a:ext cx="2263664" cy="845576"/>
            </a:xfrm>
            <a:prstGeom prst="rect">
              <a:avLst/>
            </a:prstGeom>
          </p:spPr>
          <p:txBody>
            <a:bodyPr lIns="50800" tIns="50800" rIns="50800" bIns="50800" rtlCol="0" anchor="ctr"/>
            <a:lstStyle/>
            <a:p>
              <a:pPr algn="ctr">
                <a:lnSpc>
                  <a:spcPts val="2879"/>
                </a:lnSpc>
              </a:pPr>
              <a:endParaRPr/>
            </a:p>
          </p:txBody>
        </p:sp>
      </p:grpSp>
      <p:sp>
        <p:nvSpPr>
          <p:cNvPr id="17" name="TextBox 17">
            <a:extLst>
              <a:ext uri="{FF2B5EF4-FFF2-40B4-BE49-F238E27FC236}">
                <a16:creationId xmlns:a16="http://schemas.microsoft.com/office/drawing/2014/main" id="{29F68C85-9FC2-5A83-5D70-98912CB72470}"/>
              </a:ext>
            </a:extLst>
          </p:cNvPr>
          <p:cNvSpPr txBox="1"/>
          <p:nvPr/>
        </p:nvSpPr>
        <p:spPr>
          <a:xfrm>
            <a:off x="1511783" y="3223012"/>
            <a:ext cx="7096975" cy="3154710"/>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 </a:t>
            </a:r>
            <a:r>
              <a:rPr lang="it-IT" sz="3800" b="1" dirty="0" err="1">
                <a:solidFill>
                  <a:srgbClr val="000000"/>
                </a:solidFill>
                <a:latin typeface="Agrandir Medium"/>
                <a:ea typeface="Agrandir Medium"/>
                <a:cs typeface="Agrandir Medium"/>
                <a:sym typeface="Agrandir Medium"/>
              </a:rPr>
              <a:t>TechVision</a:t>
            </a:r>
            <a:endParaRPr lang="it-IT"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azienda tecnologica</a:t>
            </a: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Prezzo iniziale: 100 €</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19" name="TextBox 19">
            <a:extLst>
              <a:ext uri="{FF2B5EF4-FFF2-40B4-BE49-F238E27FC236}">
                <a16:creationId xmlns:a16="http://schemas.microsoft.com/office/drawing/2014/main" id="{7B4A4395-6FFF-8AB7-CD9B-CCB08C17D3F0}"/>
              </a:ext>
            </a:extLst>
          </p:cNvPr>
          <p:cNvSpPr txBox="1"/>
          <p:nvPr/>
        </p:nvSpPr>
        <p:spPr>
          <a:xfrm>
            <a:off x="9679242" y="3223012"/>
            <a:ext cx="7096975" cy="2628925"/>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 </a:t>
            </a:r>
            <a:r>
              <a:rPr lang="it-IT" sz="3800" b="1" dirty="0" err="1">
                <a:solidFill>
                  <a:srgbClr val="000000"/>
                </a:solidFill>
                <a:latin typeface="Agrandir Medium"/>
                <a:ea typeface="Agrandir Medium"/>
                <a:cs typeface="Agrandir Medium"/>
                <a:sym typeface="Agrandir Medium"/>
              </a:rPr>
              <a:t>GreenDrive</a:t>
            </a:r>
            <a:endParaRPr lang="it-IT"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auto elettriche</a:t>
            </a: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Prezzo iniziale: 80 €</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1" name="TextBox 21">
            <a:extLst>
              <a:ext uri="{FF2B5EF4-FFF2-40B4-BE49-F238E27FC236}">
                <a16:creationId xmlns:a16="http://schemas.microsoft.com/office/drawing/2014/main" id="{47B0799C-2F0D-5B02-22BA-5BDDA1CB4DC7}"/>
              </a:ext>
            </a:extLst>
          </p:cNvPr>
          <p:cNvSpPr txBox="1"/>
          <p:nvPr/>
        </p:nvSpPr>
        <p:spPr>
          <a:xfrm>
            <a:off x="9437700" y="6404943"/>
            <a:ext cx="7580058" cy="2103140"/>
          </a:xfrm>
          <a:prstGeom prst="rect">
            <a:avLst/>
          </a:prstGeom>
        </p:spPr>
        <p:txBody>
          <a:bodyPr lIns="0" tIns="0" rIns="0" bIns="0" rtlCol="0" anchor="t">
            <a:spAutoFit/>
          </a:bodyPr>
          <a:lstStyle/>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 </a:t>
            </a:r>
            <a:r>
              <a:rPr lang="it-IT" sz="3800" b="1" dirty="0" err="1">
                <a:solidFill>
                  <a:srgbClr val="000000"/>
                </a:solidFill>
                <a:latin typeface="Agrandir Medium"/>
                <a:ea typeface="Agrandir Medium"/>
                <a:cs typeface="Agrandir Medium"/>
                <a:sym typeface="Agrandir Medium"/>
              </a:rPr>
              <a:t>GameStudio</a:t>
            </a:r>
            <a:endParaRPr lang="it-IT"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videogiochi</a:t>
            </a: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Prezzo iniziale: 60 €</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
        <p:nvSpPr>
          <p:cNvPr id="23" name="TextBox 23">
            <a:extLst>
              <a:ext uri="{FF2B5EF4-FFF2-40B4-BE49-F238E27FC236}">
                <a16:creationId xmlns:a16="http://schemas.microsoft.com/office/drawing/2014/main" id="{9BCFDA19-1F43-E447-4E41-E6FDC7BF87CD}"/>
              </a:ext>
            </a:extLst>
          </p:cNvPr>
          <p:cNvSpPr txBox="1"/>
          <p:nvPr/>
        </p:nvSpPr>
        <p:spPr>
          <a:xfrm>
            <a:off x="1511783" y="6404943"/>
            <a:ext cx="7096975" cy="2628925"/>
          </a:xfrm>
          <a:prstGeom prst="rect">
            <a:avLst/>
          </a:prstGeom>
        </p:spPr>
        <p:txBody>
          <a:bodyPr lIns="0" tIns="0" rIns="0" bIns="0" rtlCol="0" anchor="t">
            <a:spAutoFit/>
          </a:bodyPr>
          <a:lstStyle/>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 </a:t>
            </a:r>
            <a:r>
              <a:rPr lang="it-IT" sz="3800" b="1" dirty="0" err="1">
                <a:solidFill>
                  <a:srgbClr val="000000"/>
                </a:solidFill>
                <a:latin typeface="Agrandir Medium"/>
                <a:ea typeface="Agrandir Medium"/>
                <a:cs typeface="Agrandir Medium"/>
                <a:sym typeface="Agrandir Medium"/>
              </a:rPr>
              <a:t>FoodWorld</a:t>
            </a:r>
            <a:endParaRPr lang="it-IT" sz="3800" b="1" dirty="0">
              <a:solidFill>
                <a:srgbClr val="000000"/>
              </a:solidFill>
              <a:latin typeface="Agrandir Medium"/>
              <a:ea typeface="Agrandir Medium"/>
              <a:cs typeface="Agrandir Medium"/>
              <a:sym typeface="Agrandir Medium"/>
            </a:endParaRP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catena di ristoranti</a:t>
            </a:r>
          </a:p>
          <a:p>
            <a:pPr marL="0" lvl="0" indent="0" algn="ctr">
              <a:lnSpc>
                <a:spcPts val="4066"/>
              </a:lnSpc>
              <a:spcBef>
                <a:spcPct val="0"/>
              </a:spcBef>
            </a:pPr>
            <a:r>
              <a:rPr lang="it-IT" sz="3800" b="1" dirty="0">
                <a:solidFill>
                  <a:srgbClr val="000000"/>
                </a:solidFill>
                <a:latin typeface="Agrandir Medium"/>
                <a:ea typeface="Agrandir Medium"/>
                <a:cs typeface="Agrandir Medium"/>
                <a:sym typeface="Agrandir Medium"/>
              </a:rPr>
              <a:t>Prezzo iniziale: 50 €</a:t>
            </a:r>
          </a:p>
          <a:p>
            <a:pPr marL="0" lvl="0" indent="0" algn="ctr">
              <a:lnSpc>
                <a:spcPts val="4066"/>
              </a:lnSpc>
              <a:spcBef>
                <a:spcPct val="0"/>
              </a:spcBef>
            </a:pPr>
            <a:endParaRPr lang="en-US" sz="3800" b="1" dirty="0">
              <a:solidFill>
                <a:srgbClr val="000000"/>
              </a:solidFill>
              <a:latin typeface="Agrandir Medium"/>
              <a:ea typeface="Agrandir Medium"/>
              <a:cs typeface="Agrandir Medium"/>
              <a:sym typeface="Agrandir Medium"/>
            </a:endParaRPr>
          </a:p>
        </p:txBody>
      </p:sp>
    </p:spTree>
    <p:extLst>
      <p:ext uri="{BB962C8B-B14F-4D97-AF65-F5344CB8AC3E}">
        <p14:creationId xmlns:p14="http://schemas.microsoft.com/office/powerpoint/2010/main" val="1759997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5C243-28FD-1B6D-6432-0F3F5E1643B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ADA2EDD-42F0-5CA5-0229-852E6D86CFD3}"/>
              </a:ext>
            </a:extLst>
          </p:cNvPr>
          <p:cNvSpPr/>
          <p:nvPr/>
        </p:nvSpPr>
        <p:spPr>
          <a:xfrm>
            <a:off x="0" y="-966240"/>
            <a:ext cx="18288000" cy="11664721"/>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a:extLst>
              <a:ext uri="{FF2B5EF4-FFF2-40B4-BE49-F238E27FC236}">
                <a16:creationId xmlns:a16="http://schemas.microsoft.com/office/drawing/2014/main" id="{4659BB5D-0E5D-4828-52AC-96770B2D12F7}"/>
              </a:ext>
            </a:extLst>
          </p:cNvPr>
          <p:cNvGrpSpPr/>
          <p:nvPr/>
        </p:nvGrpSpPr>
        <p:grpSpPr>
          <a:xfrm>
            <a:off x="-1089308" y="-966240"/>
            <a:ext cx="12748250" cy="12046000"/>
            <a:chOff x="0" y="0"/>
            <a:chExt cx="3349536" cy="3137528"/>
          </a:xfrm>
        </p:grpSpPr>
        <p:sp>
          <p:nvSpPr>
            <p:cNvPr id="4" name="Freeform 4">
              <a:extLst>
                <a:ext uri="{FF2B5EF4-FFF2-40B4-BE49-F238E27FC236}">
                  <a16:creationId xmlns:a16="http://schemas.microsoft.com/office/drawing/2014/main" id="{0BF1C0CC-7122-C234-359D-37E408A8B797}"/>
                </a:ext>
              </a:extLst>
            </p:cNvPr>
            <p:cNvSpPr/>
            <p:nvPr/>
          </p:nvSpPr>
          <p:spPr>
            <a:xfrm>
              <a:off x="0" y="0"/>
              <a:ext cx="3349536" cy="3137528"/>
            </a:xfrm>
            <a:custGeom>
              <a:avLst/>
              <a:gdLst/>
              <a:ahLst/>
              <a:cxnLst/>
              <a:rect l="l" t="t" r="r" b="b"/>
              <a:pathLst>
                <a:path w="3349536" h="3137528">
                  <a:moveTo>
                    <a:pt x="0" y="0"/>
                  </a:moveTo>
                  <a:lnTo>
                    <a:pt x="3349536" y="0"/>
                  </a:lnTo>
                  <a:lnTo>
                    <a:pt x="3349536" y="3137528"/>
                  </a:lnTo>
                  <a:lnTo>
                    <a:pt x="0" y="3137528"/>
                  </a:lnTo>
                  <a:close/>
                </a:path>
              </a:pathLst>
            </a:custGeom>
            <a:solidFill>
              <a:srgbClr val="60AA82"/>
            </a:solidFill>
          </p:spPr>
          <p:txBody>
            <a:bodyPr/>
            <a:lstStyle/>
            <a:p>
              <a:endParaRPr lang="it-IT"/>
            </a:p>
          </p:txBody>
        </p:sp>
        <p:sp>
          <p:nvSpPr>
            <p:cNvPr id="5" name="TextBox 5">
              <a:extLst>
                <a:ext uri="{FF2B5EF4-FFF2-40B4-BE49-F238E27FC236}">
                  <a16:creationId xmlns:a16="http://schemas.microsoft.com/office/drawing/2014/main" id="{E4327595-DE59-F2D9-0BDD-8D77C61C8392}"/>
                </a:ext>
              </a:extLst>
            </p:cNvPr>
            <p:cNvSpPr txBox="1"/>
            <p:nvPr/>
          </p:nvSpPr>
          <p:spPr>
            <a:xfrm>
              <a:off x="0" y="38100"/>
              <a:ext cx="3349536" cy="3099428"/>
            </a:xfrm>
            <a:prstGeom prst="rect">
              <a:avLst/>
            </a:prstGeom>
          </p:spPr>
          <p:txBody>
            <a:bodyPr lIns="50800" tIns="50800" rIns="50800" bIns="50800" rtlCol="0" anchor="ctr"/>
            <a:lstStyle/>
            <a:p>
              <a:pPr algn="ctr">
                <a:lnSpc>
                  <a:spcPts val="2266"/>
                </a:lnSpc>
              </a:pPr>
              <a:endParaRPr/>
            </a:p>
          </p:txBody>
        </p:sp>
      </p:grpSp>
      <p:sp>
        <p:nvSpPr>
          <p:cNvPr id="6" name="Freeform 6">
            <a:extLst>
              <a:ext uri="{FF2B5EF4-FFF2-40B4-BE49-F238E27FC236}">
                <a16:creationId xmlns:a16="http://schemas.microsoft.com/office/drawing/2014/main" id="{3A52AD83-2F8E-FA89-C5AE-4E4B855D6B30}"/>
              </a:ext>
            </a:extLst>
          </p:cNvPr>
          <p:cNvSpPr/>
          <p:nvPr/>
        </p:nvSpPr>
        <p:spPr>
          <a:xfrm>
            <a:off x="13134006" y="2317525"/>
            <a:ext cx="3422741" cy="5651950"/>
          </a:xfrm>
          <a:custGeom>
            <a:avLst/>
            <a:gdLst/>
            <a:ahLst/>
            <a:cxnLst/>
            <a:rect l="l" t="t" r="r" b="b"/>
            <a:pathLst>
              <a:path w="3422741" h="5651950">
                <a:moveTo>
                  <a:pt x="0" y="0"/>
                </a:moveTo>
                <a:lnTo>
                  <a:pt x="3422741" y="0"/>
                </a:lnTo>
                <a:lnTo>
                  <a:pt x="3422741" y="5651950"/>
                </a:lnTo>
                <a:lnTo>
                  <a:pt x="0" y="5651950"/>
                </a:lnTo>
                <a:lnTo>
                  <a:pt x="0" y="0"/>
                </a:lnTo>
                <a:close/>
              </a:path>
            </a:pathLst>
          </a:custGeom>
          <a:blipFill>
            <a:blip>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it-IT"/>
          </a:p>
        </p:txBody>
      </p:sp>
      <p:sp>
        <p:nvSpPr>
          <p:cNvPr id="7" name="TextBox 7">
            <a:extLst>
              <a:ext uri="{FF2B5EF4-FFF2-40B4-BE49-F238E27FC236}">
                <a16:creationId xmlns:a16="http://schemas.microsoft.com/office/drawing/2014/main" id="{E35E2C3B-8960-0151-D84C-42A18FA9BC99}"/>
              </a:ext>
            </a:extLst>
          </p:cNvPr>
          <p:cNvSpPr txBox="1"/>
          <p:nvPr/>
        </p:nvSpPr>
        <p:spPr>
          <a:xfrm>
            <a:off x="609600" y="342900"/>
            <a:ext cx="10341034" cy="1038746"/>
          </a:xfrm>
          <a:prstGeom prst="rect">
            <a:avLst/>
          </a:prstGeom>
        </p:spPr>
        <p:txBody>
          <a:bodyPr wrap="square" lIns="0" tIns="0" rIns="0" bIns="0" rtlCol="0" anchor="t">
            <a:spAutoFit/>
          </a:bodyPr>
          <a:lstStyle/>
          <a:p>
            <a:pPr marL="0" lvl="0" indent="0" algn="l">
              <a:lnSpc>
                <a:spcPts val="8136"/>
              </a:lnSpc>
            </a:pPr>
            <a:r>
              <a:rPr lang="en-US" sz="7200" b="1" spc="-252" dirty="0" err="1">
                <a:solidFill>
                  <a:srgbClr val="FFFFFF"/>
                </a:solidFill>
                <a:latin typeface="Agrandir Medium"/>
                <a:ea typeface="Agrandir Medium"/>
                <a:cs typeface="Agrandir Medium"/>
                <a:sym typeface="Agrandir Medium"/>
              </a:rPr>
              <a:t>Regole</a:t>
            </a:r>
            <a:r>
              <a:rPr lang="en-US" sz="7200" b="1" spc="-252" dirty="0">
                <a:solidFill>
                  <a:srgbClr val="FFFFFF"/>
                </a:solidFill>
                <a:latin typeface="Agrandir Medium"/>
                <a:ea typeface="Agrandir Medium"/>
                <a:cs typeface="Agrandir Medium"/>
                <a:sym typeface="Agrandir Medium"/>
              </a:rPr>
              <a:t> del Gioco</a:t>
            </a:r>
          </a:p>
        </p:txBody>
      </p:sp>
      <p:sp>
        <p:nvSpPr>
          <p:cNvPr id="8" name="TextBox 8">
            <a:extLst>
              <a:ext uri="{FF2B5EF4-FFF2-40B4-BE49-F238E27FC236}">
                <a16:creationId xmlns:a16="http://schemas.microsoft.com/office/drawing/2014/main" id="{B3F5FC00-3706-F46F-BEB5-037B38697B86}"/>
              </a:ext>
            </a:extLst>
          </p:cNvPr>
          <p:cNvSpPr txBox="1"/>
          <p:nvPr/>
        </p:nvSpPr>
        <p:spPr>
          <a:xfrm>
            <a:off x="609600" y="2392787"/>
            <a:ext cx="10341034" cy="5909310"/>
          </a:xfrm>
          <a:prstGeom prst="rect">
            <a:avLst/>
          </a:prstGeom>
        </p:spPr>
        <p:txBody>
          <a:bodyPr wrap="square" lIns="0" tIns="0" rIns="0" bIns="0" rtlCol="0" anchor="t">
            <a:spAutoFit/>
          </a:bodyPr>
          <a:lstStyle/>
          <a:p>
            <a:pPr marL="457200" lvl="0" indent="-457200" algn="l">
              <a:spcBef>
                <a:spcPct val="0"/>
              </a:spcBef>
              <a:buFont typeface="Wingdings" panose="05000000000000000000" pitchFamily="2" charset="2"/>
              <a:buChar char="v"/>
            </a:pPr>
            <a:r>
              <a:rPr lang="it-IT" sz="3200" u="none" spc="113" dirty="0">
                <a:solidFill>
                  <a:srgbClr val="FFFFFF"/>
                </a:solidFill>
                <a:latin typeface="Trebuchet MS" panose="020B0603020202020204" pitchFamily="34" charset="0"/>
                <a:ea typeface="Montserrat"/>
                <a:cs typeface="Montserrat"/>
                <a:sym typeface="Montserrat"/>
              </a:rPr>
              <a:t>Ognuno di voi è un fondo di investimento</a:t>
            </a:r>
          </a:p>
          <a:p>
            <a:pPr lvl="0" algn="l">
              <a:spcBef>
                <a:spcPct val="0"/>
              </a:spcBef>
            </a:pPr>
            <a:endParaRPr lang="it-IT" sz="3200" u="none" spc="113" dirty="0">
              <a:solidFill>
                <a:srgbClr val="FFFFFF"/>
              </a:solidFill>
              <a:latin typeface="Trebuchet MS" panose="020B0603020202020204" pitchFamily="34" charset="0"/>
              <a:ea typeface="Montserrat"/>
              <a:cs typeface="Montserrat"/>
              <a:sym typeface="Montserrat"/>
            </a:endParaRPr>
          </a:p>
          <a:p>
            <a:pPr marL="457200" lvl="0" indent="-457200">
              <a:spcBef>
                <a:spcPct val="0"/>
              </a:spcBef>
              <a:buFont typeface="Wingdings" panose="05000000000000000000" pitchFamily="2" charset="2"/>
              <a:buChar char="v"/>
            </a:pPr>
            <a:r>
              <a:rPr lang="it-IT" sz="3200" u="none" spc="113" dirty="0">
                <a:solidFill>
                  <a:srgbClr val="FFFFFF"/>
                </a:solidFill>
                <a:latin typeface="Trebuchet MS" panose="020B0603020202020204" pitchFamily="34" charset="0"/>
                <a:ea typeface="Montserrat"/>
                <a:cs typeface="Montserrat"/>
                <a:sym typeface="Montserrat"/>
              </a:rPr>
              <a:t>Ognuno  </a:t>
            </a:r>
            <a:r>
              <a:rPr lang="it-IT" sz="3200" spc="113" dirty="0">
                <a:solidFill>
                  <a:srgbClr val="FFFFFF"/>
                </a:solidFill>
                <a:latin typeface="Trebuchet MS" panose="020B0603020202020204" pitchFamily="34" charset="0"/>
                <a:ea typeface="Montserrat"/>
                <a:cs typeface="Montserrat"/>
                <a:sym typeface="Montserrat"/>
              </a:rPr>
              <a:t>ha: 10.000 € 💰</a:t>
            </a:r>
          </a:p>
          <a:p>
            <a:pPr marL="457200" lvl="0" indent="-457200">
              <a:spcBef>
                <a:spcPct val="0"/>
              </a:spcBef>
              <a:buFont typeface="Wingdings" panose="05000000000000000000" pitchFamily="2" charset="2"/>
              <a:buChar char="v"/>
            </a:pPr>
            <a:endParaRPr lang="it-IT" sz="3200" u="none" spc="113" dirty="0">
              <a:solidFill>
                <a:srgbClr val="FFFFFF"/>
              </a:solidFill>
              <a:latin typeface="Trebuchet MS" panose="020B0603020202020204" pitchFamily="34" charset="0"/>
              <a:ea typeface="Montserrat"/>
              <a:cs typeface="Montserrat"/>
              <a:sym typeface="Montserrat"/>
            </a:endParaRPr>
          </a:p>
          <a:p>
            <a:pPr marL="457200" lvl="0" indent="-457200">
              <a:spcBef>
                <a:spcPct val="0"/>
              </a:spcBef>
              <a:buFont typeface="Wingdings" panose="05000000000000000000" pitchFamily="2" charset="2"/>
              <a:buChar char="v"/>
            </a:pPr>
            <a:r>
              <a:rPr lang="it-IT" sz="3200" u="none" spc="113" dirty="0">
                <a:solidFill>
                  <a:srgbClr val="FFFFFF"/>
                </a:solidFill>
                <a:latin typeface="Trebuchet MS" panose="020B0603020202020204" pitchFamily="34" charset="0"/>
                <a:ea typeface="Montserrat"/>
                <a:cs typeface="Montserrat"/>
                <a:sym typeface="Montserrat"/>
              </a:rPr>
              <a:t>Ognuno può comprare quante azioni vuole</a:t>
            </a:r>
          </a:p>
          <a:p>
            <a:pPr marL="457200" lvl="0" indent="-457200">
              <a:spcBef>
                <a:spcPct val="0"/>
              </a:spcBef>
              <a:buFont typeface="Wingdings" panose="05000000000000000000" pitchFamily="2" charset="2"/>
              <a:buChar char="v"/>
            </a:pPr>
            <a:endParaRPr lang="it-IT" sz="3200" spc="113" dirty="0">
              <a:solidFill>
                <a:srgbClr val="FFFFFF"/>
              </a:solidFill>
              <a:latin typeface="Trebuchet MS" panose="020B0603020202020204" pitchFamily="34" charset="0"/>
              <a:ea typeface="Montserrat"/>
              <a:cs typeface="Montserrat"/>
              <a:sym typeface="Montserrat"/>
            </a:endParaRPr>
          </a:p>
          <a:p>
            <a:pPr lvl="0">
              <a:spcBef>
                <a:spcPct val="0"/>
              </a:spcBef>
            </a:pPr>
            <a:r>
              <a:rPr lang="it-IT" sz="3200" u="none" spc="113" dirty="0">
                <a:solidFill>
                  <a:srgbClr val="FFFFFF"/>
                </a:solidFill>
                <a:latin typeface="Trebuchet MS" panose="020B0603020202020204" pitchFamily="34" charset="0"/>
                <a:ea typeface="Montserrat"/>
                <a:cs typeface="Montserrat"/>
                <a:sym typeface="Montserrat"/>
              </a:rPr>
              <a:t>Esempio:</a:t>
            </a:r>
          </a:p>
          <a:p>
            <a:pPr lvl="0">
              <a:spcBef>
                <a:spcPct val="0"/>
              </a:spcBef>
            </a:pPr>
            <a:r>
              <a:rPr lang="it-IT" sz="3200" u="none" spc="113" dirty="0">
                <a:solidFill>
                  <a:srgbClr val="FFFFFF"/>
                </a:solidFill>
                <a:latin typeface="Trebuchet MS" panose="020B0603020202020204" pitchFamily="34" charset="0"/>
                <a:ea typeface="Montserrat"/>
                <a:cs typeface="Montserrat"/>
                <a:sym typeface="Montserrat"/>
              </a:rPr>
              <a:t>•	10 azioni </a:t>
            </a:r>
            <a:r>
              <a:rPr lang="it-IT" sz="3200" u="none" spc="113" dirty="0" err="1">
                <a:solidFill>
                  <a:srgbClr val="FFFFFF"/>
                </a:solidFill>
                <a:latin typeface="Trebuchet MS" panose="020B0603020202020204" pitchFamily="34" charset="0"/>
                <a:ea typeface="Montserrat"/>
                <a:cs typeface="Montserrat"/>
                <a:sym typeface="Montserrat"/>
              </a:rPr>
              <a:t>TechVision</a:t>
            </a:r>
            <a:r>
              <a:rPr lang="it-IT" sz="3200" u="none" spc="113" dirty="0">
                <a:solidFill>
                  <a:srgbClr val="FFFFFF"/>
                </a:solidFill>
                <a:latin typeface="Trebuchet MS" panose="020B0603020202020204" pitchFamily="34" charset="0"/>
                <a:ea typeface="Montserrat"/>
                <a:cs typeface="Montserrat"/>
                <a:sym typeface="Montserrat"/>
              </a:rPr>
              <a:t> → 1000 €</a:t>
            </a:r>
          </a:p>
          <a:p>
            <a:pPr lvl="0">
              <a:spcBef>
                <a:spcPct val="0"/>
              </a:spcBef>
            </a:pPr>
            <a:r>
              <a:rPr lang="it-IT" sz="3200" u="none" spc="113" dirty="0">
                <a:solidFill>
                  <a:srgbClr val="FFFFFF"/>
                </a:solidFill>
                <a:latin typeface="Trebuchet MS" panose="020B0603020202020204" pitchFamily="34" charset="0"/>
                <a:ea typeface="Montserrat"/>
                <a:cs typeface="Montserrat"/>
                <a:sym typeface="Montserrat"/>
              </a:rPr>
              <a:t>•	20 azioni </a:t>
            </a:r>
            <a:r>
              <a:rPr lang="it-IT" sz="3200" u="none" spc="113" dirty="0" err="1">
                <a:solidFill>
                  <a:srgbClr val="FFFFFF"/>
                </a:solidFill>
                <a:latin typeface="Trebuchet MS" panose="020B0603020202020204" pitchFamily="34" charset="0"/>
                <a:ea typeface="Montserrat"/>
                <a:cs typeface="Montserrat"/>
                <a:sym typeface="Montserrat"/>
              </a:rPr>
              <a:t>FoodWorld</a:t>
            </a:r>
            <a:r>
              <a:rPr lang="it-IT" sz="3200" u="none" spc="113" dirty="0">
                <a:solidFill>
                  <a:srgbClr val="FFFFFF"/>
                </a:solidFill>
                <a:latin typeface="Trebuchet MS" panose="020B0603020202020204" pitchFamily="34" charset="0"/>
                <a:ea typeface="Montserrat"/>
                <a:cs typeface="Montserrat"/>
                <a:sym typeface="Montserrat"/>
              </a:rPr>
              <a:t> → 1000 €</a:t>
            </a:r>
          </a:p>
          <a:p>
            <a:pPr lvl="0">
              <a:spcBef>
                <a:spcPct val="0"/>
              </a:spcBef>
            </a:pPr>
            <a:endParaRPr lang="it-IT" sz="3200" u="none" spc="113" dirty="0">
              <a:solidFill>
                <a:srgbClr val="FFFFFF"/>
              </a:solidFill>
              <a:latin typeface="Trebuchet MS" panose="020B0603020202020204" pitchFamily="34" charset="0"/>
              <a:ea typeface="Montserrat"/>
              <a:cs typeface="Montserrat"/>
              <a:sym typeface="Montserrat"/>
            </a:endParaRPr>
          </a:p>
          <a:p>
            <a:pPr marL="457200" lvl="0" indent="-457200">
              <a:spcBef>
                <a:spcPct val="0"/>
              </a:spcBef>
              <a:buFont typeface="Wingdings" panose="05000000000000000000" pitchFamily="2" charset="2"/>
              <a:buChar char="v"/>
            </a:pPr>
            <a:endParaRPr lang="it-IT" sz="3200" u="none" spc="113" dirty="0">
              <a:solidFill>
                <a:srgbClr val="FFFFFF"/>
              </a:solidFill>
              <a:latin typeface="Trebuchet MS" panose="020B0603020202020204" pitchFamily="34" charset="0"/>
              <a:ea typeface="Montserrat"/>
              <a:cs typeface="Montserrat"/>
              <a:sym typeface="Montserrat"/>
            </a:endParaRPr>
          </a:p>
          <a:p>
            <a:pPr marL="457200" lvl="0" indent="-457200" algn="l">
              <a:spcBef>
                <a:spcPct val="0"/>
              </a:spcBef>
              <a:buFont typeface="Wingdings" panose="05000000000000000000" pitchFamily="2" charset="2"/>
              <a:buChar char="v"/>
            </a:pPr>
            <a:endParaRPr lang="en-US" sz="3200" u="none" spc="113" dirty="0">
              <a:solidFill>
                <a:srgbClr val="FFFFFF"/>
              </a:solidFill>
              <a:latin typeface="Trebuchet MS" panose="020B0603020202020204" pitchFamily="34" charset="0"/>
              <a:ea typeface="Montserrat"/>
              <a:cs typeface="Montserrat"/>
              <a:sym typeface="Montserrat"/>
            </a:endParaRPr>
          </a:p>
        </p:txBody>
      </p:sp>
    </p:spTree>
    <p:extLst>
      <p:ext uri="{BB962C8B-B14F-4D97-AF65-F5344CB8AC3E}">
        <p14:creationId xmlns:p14="http://schemas.microsoft.com/office/powerpoint/2010/main" val="38795602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9DE17-40D1-0B71-854E-C43F2F85DD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2D4D065-2A6E-C189-9F15-15BC84040EE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78C17554-6717-535C-1ECF-6943F7525137}"/>
              </a:ext>
            </a:extLst>
          </p:cNvPr>
          <p:cNvSpPr txBox="1"/>
          <p:nvPr/>
        </p:nvSpPr>
        <p:spPr>
          <a:xfrm>
            <a:off x="2522577" y="1773329"/>
            <a:ext cx="13015885" cy="2077492"/>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1 – Investimento iniziale (5 min)</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E0AA7A07-41CB-DDB0-6856-64325D6BEBFC}"/>
              </a:ext>
            </a:extLst>
          </p:cNvPr>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BA1A0580-2F1C-833E-59E3-6A5C46F212B5}"/>
              </a:ext>
            </a:extLst>
          </p:cNvPr>
          <p:cNvSpPr txBox="1"/>
          <p:nvPr/>
        </p:nvSpPr>
        <p:spPr>
          <a:xfrm>
            <a:off x="2522577" y="5360459"/>
            <a:ext cx="12869823" cy="4001095"/>
          </a:xfrm>
          <a:prstGeom prst="rect">
            <a:avLst/>
          </a:prstGeom>
        </p:spPr>
        <p:txBody>
          <a:bodyPr wrap="square" lIns="0" tIns="0" rIns="0" bIns="0" rtlCol="0" anchor="t">
            <a:spAutoFit/>
          </a:bodyPr>
          <a:lstStyle/>
          <a:p>
            <a:pPr algn="l">
              <a:lnSpc>
                <a:spcPts val="5150"/>
              </a:lnSpc>
            </a:pPr>
            <a:r>
              <a:rPr lang="en-US" sz="4400" b="1" dirty="0" err="1">
                <a:solidFill>
                  <a:srgbClr val="60AA82"/>
                </a:solidFill>
                <a:latin typeface="Trebuchet MS" panose="020B0603020202020204" pitchFamily="34" charset="0"/>
                <a:ea typeface="Agrandir Bold"/>
                <a:cs typeface="Agrandir Bold"/>
                <a:sym typeface="Agrandir Bold"/>
              </a:rPr>
              <a:t>Ognuno</a:t>
            </a:r>
            <a:r>
              <a:rPr lang="it-IT" sz="4400" b="1" dirty="0">
                <a:solidFill>
                  <a:srgbClr val="60AA82"/>
                </a:solidFill>
                <a:latin typeface="Trebuchet MS" panose="020B0603020202020204" pitchFamily="34" charset="0"/>
                <a:ea typeface="Agrandir Bold"/>
                <a:cs typeface="Agrandir Bold"/>
                <a:sym typeface="Agrandir Bold"/>
              </a:rPr>
              <a:t> sceglie:</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in quali aziende investire</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quante azioni comprare</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Non si possono spendere più di 10.000 €</a:t>
            </a:r>
          </a:p>
          <a:p>
            <a:pPr algn="l">
              <a:lnSpc>
                <a:spcPts val="5150"/>
              </a:lnSpc>
            </a:pPr>
            <a:endParaRPr lang="en-US"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CBD295BB-2819-2A26-CB9D-F3D852D3BBCF}"/>
              </a:ext>
            </a:extLst>
          </p:cNvPr>
          <p:cNvGrpSpPr/>
          <p:nvPr/>
        </p:nvGrpSpPr>
        <p:grpSpPr>
          <a:xfrm>
            <a:off x="8641943" y="4701682"/>
            <a:ext cx="502056" cy="502056"/>
            <a:chOff x="0" y="0"/>
            <a:chExt cx="812800" cy="812800"/>
          </a:xfrm>
        </p:grpSpPr>
        <p:sp>
          <p:nvSpPr>
            <p:cNvPr id="8" name="Freeform 8">
              <a:extLst>
                <a:ext uri="{FF2B5EF4-FFF2-40B4-BE49-F238E27FC236}">
                  <a16:creationId xmlns:a16="http://schemas.microsoft.com/office/drawing/2014/main" id="{8ABDCE9C-3BD2-35D8-EBCA-406DC636B52E}"/>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389FD16C-2F84-7281-B2F1-124A6C2FC372}"/>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D0CB2949-9045-D8E3-D1FA-6E554F9B54F9}"/>
              </a:ext>
            </a:extLst>
          </p:cNvPr>
          <p:cNvGrpSpPr/>
          <p:nvPr/>
        </p:nvGrpSpPr>
        <p:grpSpPr>
          <a:xfrm>
            <a:off x="1635820" y="4701682"/>
            <a:ext cx="502056" cy="502056"/>
            <a:chOff x="0" y="0"/>
            <a:chExt cx="812800" cy="812800"/>
          </a:xfrm>
        </p:grpSpPr>
        <p:sp>
          <p:nvSpPr>
            <p:cNvPr id="11" name="Freeform 11">
              <a:extLst>
                <a:ext uri="{FF2B5EF4-FFF2-40B4-BE49-F238E27FC236}">
                  <a16:creationId xmlns:a16="http://schemas.microsoft.com/office/drawing/2014/main" id="{EA05CEE3-63F8-AF5F-03C6-3AB7A648228E}"/>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58731746-7CE5-3014-2C6D-7C6CFC500A29}"/>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36713234-68F7-E937-905C-3666806C4DC5}"/>
              </a:ext>
            </a:extLst>
          </p:cNvPr>
          <p:cNvGrpSpPr/>
          <p:nvPr/>
        </p:nvGrpSpPr>
        <p:grpSpPr>
          <a:xfrm>
            <a:off x="14478000" y="4701682"/>
            <a:ext cx="502056" cy="502056"/>
            <a:chOff x="0" y="0"/>
            <a:chExt cx="812800" cy="812800"/>
          </a:xfrm>
        </p:grpSpPr>
        <p:sp>
          <p:nvSpPr>
            <p:cNvPr id="17" name="Freeform 17">
              <a:extLst>
                <a:ext uri="{FF2B5EF4-FFF2-40B4-BE49-F238E27FC236}">
                  <a16:creationId xmlns:a16="http://schemas.microsoft.com/office/drawing/2014/main" id="{0E365F4B-CFE5-FA27-B277-526F4D3FAAB6}"/>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4966F7CC-5DF4-A90A-D9D6-CC38945E1487}"/>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45D9735C-1CEB-4739-ABA9-45D9A0841F69}"/>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836F28BD-B3A5-B962-6C4F-72063F149516}"/>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15C1165C-BCBD-149D-F1AE-E30ACACC1D73}"/>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C8C18780-30AF-BDEF-B273-B1AD66169FF1}"/>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C2F641F6-204F-16AA-E050-938D7F54062C}"/>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187160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CB8C1-C77C-D8C6-0D03-6947A6060EB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159BE33-CBAA-9826-5A7A-F87B881A77A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dirty="0"/>
          </a:p>
        </p:txBody>
      </p:sp>
      <p:sp>
        <p:nvSpPr>
          <p:cNvPr id="3" name="TextBox 3">
            <a:extLst>
              <a:ext uri="{FF2B5EF4-FFF2-40B4-BE49-F238E27FC236}">
                <a16:creationId xmlns:a16="http://schemas.microsoft.com/office/drawing/2014/main" id="{C076686A-0021-3EFD-23D0-830368E47F6C}"/>
              </a:ext>
            </a:extLst>
          </p:cNvPr>
          <p:cNvSpPr txBox="1"/>
          <p:nvPr/>
        </p:nvSpPr>
        <p:spPr>
          <a:xfrm>
            <a:off x="762000" y="952500"/>
            <a:ext cx="9937733" cy="2077492"/>
          </a:xfrm>
          <a:prstGeom prst="rect">
            <a:avLst/>
          </a:prstGeom>
        </p:spPr>
        <p:txBody>
          <a:bodyPr wrap="square" lIns="0" tIns="0" rIns="0" bIns="0" rtlCol="0" anchor="t">
            <a:spAutoFit/>
          </a:bodyPr>
          <a:lstStyle/>
          <a:p>
            <a:pPr marL="0" lvl="0" indent="0" algn="l">
              <a:lnSpc>
                <a:spcPts val="8136"/>
              </a:lnSpc>
            </a:pPr>
            <a:r>
              <a:rPr lang="en-US" sz="7200" b="1" spc="-252" dirty="0">
                <a:solidFill>
                  <a:srgbClr val="FFFFFF"/>
                </a:solidFill>
                <a:latin typeface="Agrandir Medium"/>
                <a:ea typeface="Agrandir Medium"/>
                <a:cs typeface="Agrandir Medium"/>
                <a:sym typeface="Agrandir Medium"/>
              </a:rPr>
              <a:t>Perchè </a:t>
            </a:r>
            <a:r>
              <a:rPr lang="en-US" sz="7200" b="1" spc="-252" dirty="0" err="1">
                <a:solidFill>
                  <a:srgbClr val="FFFFFF"/>
                </a:solidFill>
                <a:latin typeface="Agrandir Medium"/>
                <a:ea typeface="Agrandir Medium"/>
                <a:cs typeface="Agrandir Medium"/>
                <a:sym typeface="Agrandir Medium"/>
              </a:rPr>
              <a:t>esistono</a:t>
            </a:r>
            <a:r>
              <a:rPr lang="en-US" sz="7200" b="1" spc="-252" dirty="0">
                <a:solidFill>
                  <a:srgbClr val="FFFFFF"/>
                </a:solidFill>
                <a:latin typeface="Agrandir Medium"/>
                <a:ea typeface="Agrandir Medium"/>
                <a:cs typeface="Agrandir Medium"/>
                <a:sym typeface="Agrandir Medium"/>
              </a:rPr>
              <a:t> </a:t>
            </a:r>
            <a:r>
              <a:rPr lang="en-US" sz="7200" b="1" spc="-252" dirty="0" err="1">
                <a:solidFill>
                  <a:srgbClr val="FFFFFF"/>
                </a:solidFill>
                <a:latin typeface="Agrandir Medium"/>
                <a:ea typeface="Agrandir Medium"/>
                <a:cs typeface="Agrandir Medium"/>
                <a:sym typeface="Agrandir Medium"/>
              </a:rPr>
              <a:t>i</a:t>
            </a:r>
            <a:r>
              <a:rPr lang="en-US" sz="7200" b="1" spc="-252" dirty="0">
                <a:solidFill>
                  <a:srgbClr val="FFFFFF"/>
                </a:solidFill>
                <a:latin typeface="Agrandir Medium"/>
                <a:ea typeface="Agrandir Medium"/>
                <a:cs typeface="Agrandir Medium"/>
                <a:sym typeface="Agrandir Medium"/>
              </a:rPr>
              <a:t> </a:t>
            </a:r>
            <a:r>
              <a:rPr lang="en-US" sz="7200" b="1" spc="-252" dirty="0" err="1">
                <a:solidFill>
                  <a:srgbClr val="FFFFFF"/>
                </a:solidFill>
                <a:latin typeface="Agrandir Medium"/>
                <a:ea typeface="Agrandir Medium"/>
                <a:cs typeface="Agrandir Medium"/>
                <a:sym typeface="Agrandir Medium"/>
              </a:rPr>
              <a:t>Mercati</a:t>
            </a:r>
            <a:r>
              <a:rPr lang="en-US" sz="7200" b="1" spc="-252" dirty="0">
                <a:solidFill>
                  <a:srgbClr val="FFFFFF"/>
                </a:solidFill>
                <a:latin typeface="Agrandir Medium"/>
                <a:ea typeface="Agrandir Medium"/>
                <a:cs typeface="Agrandir Medium"/>
                <a:sym typeface="Agrandir Medium"/>
              </a:rPr>
              <a:t> Finanziari?</a:t>
            </a:r>
          </a:p>
        </p:txBody>
      </p:sp>
      <p:sp>
        <p:nvSpPr>
          <p:cNvPr id="4" name="TextBox 4">
            <a:extLst>
              <a:ext uri="{FF2B5EF4-FFF2-40B4-BE49-F238E27FC236}">
                <a16:creationId xmlns:a16="http://schemas.microsoft.com/office/drawing/2014/main" id="{306822AE-38F9-0E67-8BB2-18ED3A726748}"/>
              </a:ext>
            </a:extLst>
          </p:cNvPr>
          <p:cNvSpPr txBox="1"/>
          <p:nvPr/>
        </p:nvSpPr>
        <p:spPr>
          <a:xfrm>
            <a:off x="762000" y="3543301"/>
            <a:ext cx="9829800" cy="9774342"/>
          </a:xfrm>
          <a:prstGeom prst="rect">
            <a:avLst/>
          </a:prstGeom>
        </p:spPr>
        <p:txBody>
          <a:bodyPr wrap="square" lIns="0" tIns="0" rIns="0" bIns="0" rtlCol="0" anchor="t">
            <a:spAutoFit/>
          </a:bodyPr>
          <a:lstStyle/>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rPr>
              <a:t>I mercati finanziari sono luoghi per finanziare le idee.</a:t>
            </a: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90C226"/>
              </a:buClr>
              <a:buSzPct val="80000"/>
              <a:tabLst/>
              <a:defRPr/>
            </a:pPr>
            <a:r>
              <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rPr>
              <a:t>Immaginiamo che uno di voi voglia creare una nuova app di social media ma non abbia i soldi per i server. Dove li prende?</a:t>
            </a: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L="571500" marR="0" lvl="0" indent="-5715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v"/>
              <a:tabLst/>
              <a:defRPr/>
            </a:pPr>
            <a:r>
              <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rPr>
              <a:t>Opzione A: Chiede un prestito (Debito/Obbligazioni).</a:t>
            </a:r>
          </a:p>
          <a:p>
            <a:pPr marL="571500" marR="0" lvl="0" indent="-571500" algn="l" defTabSz="457200" rtl="0" eaLnBrk="1" fontAlgn="auto" latinLnBrk="0" hangingPunct="1">
              <a:lnSpc>
                <a:spcPct val="100000"/>
              </a:lnSpc>
              <a:spcBef>
                <a:spcPts val="1000"/>
              </a:spcBef>
              <a:spcAft>
                <a:spcPts val="0"/>
              </a:spcAft>
              <a:buClr>
                <a:srgbClr val="90C226"/>
              </a:buClr>
              <a:buSzPct val="80000"/>
              <a:buFont typeface="Wingdings" panose="05000000000000000000" pitchFamily="2" charset="2"/>
              <a:buChar char="v"/>
              <a:tabLst/>
              <a:defRPr/>
            </a:pPr>
            <a:r>
              <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rPr>
              <a:t>Opzione B: Vende un pezzetto della sua idea a qualcuno (Capitale di rischio/Azioni).</a:t>
            </a: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R="0" lvl="0" algn="l" defTabSz="457200" rtl="0" eaLnBrk="1" fontAlgn="auto" latinLnBrk="0" hangingPunct="1">
              <a:lnSpc>
                <a:spcPct val="100000"/>
              </a:lnSpc>
              <a:spcBef>
                <a:spcPts val="1000"/>
              </a:spcBef>
              <a:spcAft>
                <a:spcPts val="0"/>
              </a:spcAft>
              <a:buClr>
                <a:srgbClr val="90C226"/>
              </a:buClr>
              <a:buSzPct val="80000"/>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endParaRPr kumimoji="0" lang="it-IT" sz="3600" b="0" i="0" u="none" strike="noStrike" kern="1200" cap="none" spc="0" normalizeH="0" baseline="0" noProof="0" dirty="0">
              <a:ln>
                <a:noFill/>
              </a:ln>
              <a:solidFill>
                <a:schemeClr val="bg1"/>
              </a:solidFill>
              <a:effectLst/>
              <a:uLnTx/>
              <a:uFillTx/>
              <a:latin typeface="Trebuchet MS" panose="020B0603020202020204"/>
              <a:ea typeface="+mn-ea"/>
              <a:cs typeface="+mn-cs"/>
            </a:endParaRPr>
          </a:p>
          <a:p>
            <a:pPr marL="0" lvl="0" indent="0" algn="l">
              <a:lnSpc>
                <a:spcPts val="2564"/>
              </a:lnSpc>
              <a:spcBef>
                <a:spcPct val="0"/>
              </a:spcBef>
            </a:pPr>
            <a:endParaRPr lang="en-US" sz="1899" u="none" spc="113" dirty="0">
              <a:solidFill>
                <a:srgbClr val="FFFFFF"/>
              </a:solidFill>
              <a:latin typeface="Montserrat"/>
              <a:ea typeface="Montserrat"/>
              <a:cs typeface="Montserrat"/>
              <a:sym typeface="Montserrat"/>
            </a:endParaRPr>
          </a:p>
        </p:txBody>
      </p:sp>
      <p:sp>
        <p:nvSpPr>
          <p:cNvPr id="5" name="Freeform 5">
            <a:extLst>
              <a:ext uri="{FF2B5EF4-FFF2-40B4-BE49-F238E27FC236}">
                <a16:creationId xmlns:a16="http://schemas.microsoft.com/office/drawing/2014/main" id="{2024415D-BDBB-09EB-46E2-4DB36F869AFD}"/>
              </a:ext>
            </a:extLst>
          </p:cNvPr>
          <p:cNvSpPr/>
          <p:nvPr/>
        </p:nvSpPr>
        <p:spPr>
          <a:xfrm>
            <a:off x="10699733" y="1956561"/>
            <a:ext cx="5595699" cy="6373878"/>
          </a:xfrm>
          <a:custGeom>
            <a:avLst/>
            <a:gdLst/>
            <a:ahLst/>
            <a:cxnLst/>
            <a:rect l="l" t="t" r="r" b="b"/>
            <a:pathLst>
              <a:path w="5595699" h="6373878">
                <a:moveTo>
                  <a:pt x="0" y="0"/>
                </a:moveTo>
                <a:lnTo>
                  <a:pt x="5595698" y="0"/>
                </a:lnTo>
                <a:lnTo>
                  <a:pt x="5595698" y="6373878"/>
                </a:lnTo>
                <a:lnTo>
                  <a:pt x="0" y="637387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Tree>
    <p:extLst>
      <p:ext uri="{BB962C8B-B14F-4D97-AF65-F5344CB8AC3E}">
        <p14:creationId xmlns:p14="http://schemas.microsoft.com/office/powerpoint/2010/main" val="1691993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0032F-E88E-CA6B-0376-89AE7B631FB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FDCBBFFE-4595-5AD7-CEC1-BA9E976C1DF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307787F8-6EFC-0B32-630F-2ADBAE255F4F}"/>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2 – Notizie dal mercato</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8E6273AB-EF91-39D3-C477-9D34375DCAC8}"/>
              </a:ext>
            </a:extLst>
          </p:cNvPr>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81A85BE3-A38A-4749-7B75-A78BA448150B}"/>
              </a:ext>
            </a:extLst>
          </p:cNvPr>
          <p:cNvSpPr txBox="1"/>
          <p:nvPr/>
        </p:nvSpPr>
        <p:spPr>
          <a:xfrm>
            <a:off x="2522577" y="5360459"/>
            <a:ext cx="12869823" cy="5334794"/>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Notizia 1</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err="1">
                <a:solidFill>
                  <a:srgbClr val="60AA82"/>
                </a:solidFill>
                <a:latin typeface="Trebuchet MS" panose="020B0603020202020204" pitchFamily="34" charset="0"/>
                <a:ea typeface="Agrandir Bold"/>
                <a:cs typeface="Agrandir Bold"/>
                <a:sym typeface="Agrandir Bold"/>
              </a:rPr>
              <a:t>TechVision</a:t>
            </a:r>
            <a:r>
              <a:rPr lang="it-IT" sz="4400" b="1" dirty="0">
                <a:solidFill>
                  <a:srgbClr val="60AA82"/>
                </a:solidFill>
                <a:latin typeface="Trebuchet MS" panose="020B0603020202020204" pitchFamily="34" charset="0"/>
                <a:ea typeface="Agrandir Bold"/>
                <a:cs typeface="Agrandir Bold"/>
                <a:sym typeface="Agrandir Bold"/>
              </a:rPr>
              <a:t> lancia un nuovo smartphone rivoluzionario.</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Prezzo:</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a:t>
            </a:r>
            <a:r>
              <a:rPr lang="it-IT" sz="4400" b="1" dirty="0" err="1">
                <a:solidFill>
                  <a:srgbClr val="60AA82"/>
                </a:solidFill>
                <a:latin typeface="Trebuchet MS" panose="020B0603020202020204" pitchFamily="34" charset="0"/>
                <a:ea typeface="Agrandir Bold"/>
                <a:cs typeface="Agrandir Bold"/>
                <a:sym typeface="Agrandir Bold"/>
              </a:rPr>
              <a:t>TechVision</a:t>
            </a:r>
            <a:r>
              <a:rPr lang="it-IT" sz="4400" b="1" dirty="0">
                <a:solidFill>
                  <a:srgbClr val="60AA82"/>
                </a:solidFill>
                <a:latin typeface="Trebuchet MS" panose="020B0603020202020204" pitchFamily="34" charset="0"/>
                <a:ea typeface="Agrandir Bold"/>
                <a:cs typeface="Agrandir Bold"/>
                <a:sym typeface="Agrandir Bold"/>
              </a:rPr>
              <a:t> +20%</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C21C3D48-F1A2-00D9-9E65-A83466675E1A}"/>
              </a:ext>
            </a:extLst>
          </p:cNvPr>
          <p:cNvGrpSpPr/>
          <p:nvPr/>
        </p:nvGrpSpPr>
        <p:grpSpPr>
          <a:xfrm>
            <a:off x="8641943" y="4701682"/>
            <a:ext cx="502056" cy="502056"/>
            <a:chOff x="0" y="0"/>
            <a:chExt cx="812800" cy="812800"/>
          </a:xfrm>
        </p:grpSpPr>
        <p:sp>
          <p:nvSpPr>
            <p:cNvPr id="8" name="Freeform 8">
              <a:extLst>
                <a:ext uri="{FF2B5EF4-FFF2-40B4-BE49-F238E27FC236}">
                  <a16:creationId xmlns:a16="http://schemas.microsoft.com/office/drawing/2014/main" id="{86B15B80-49A1-816A-278F-329DAA5BB708}"/>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46E776F3-F863-FC13-B5DE-B1ACBCB412F2}"/>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55B2FBFA-6510-2DC7-DDDF-5F5DF302CA6B}"/>
              </a:ext>
            </a:extLst>
          </p:cNvPr>
          <p:cNvGrpSpPr/>
          <p:nvPr/>
        </p:nvGrpSpPr>
        <p:grpSpPr>
          <a:xfrm>
            <a:off x="1635820" y="4701682"/>
            <a:ext cx="502056" cy="502056"/>
            <a:chOff x="0" y="0"/>
            <a:chExt cx="812800" cy="812800"/>
          </a:xfrm>
        </p:grpSpPr>
        <p:sp>
          <p:nvSpPr>
            <p:cNvPr id="11" name="Freeform 11">
              <a:extLst>
                <a:ext uri="{FF2B5EF4-FFF2-40B4-BE49-F238E27FC236}">
                  <a16:creationId xmlns:a16="http://schemas.microsoft.com/office/drawing/2014/main" id="{9BDEE6FB-E63F-6F57-8CDF-7B6EBF164F8C}"/>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62E6BAA2-1CAD-7610-BDBF-6F32C68022BA}"/>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197040C6-ABEA-B534-DFEE-3D9161761CDC}"/>
              </a:ext>
            </a:extLst>
          </p:cNvPr>
          <p:cNvGrpSpPr/>
          <p:nvPr/>
        </p:nvGrpSpPr>
        <p:grpSpPr>
          <a:xfrm>
            <a:off x="14478000" y="4701682"/>
            <a:ext cx="502056" cy="502056"/>
            <a:chOff x="0" y="0"/>
            <a:chExt cx="812800" cy="812800"/>
          </a:xfrm>
        </p:grpSpPr>
        <p:sp>
          <p:nvSpPr>
            <p:cNvPr id="17" name="Freeform 17">
              <a:extLst>
                <a:ext uri="{FF2B5EF4-FFF2-40B4-BE49-F238E27FC236}">
                  <a16:creationId xmlns:a16="http://schemas.microsoft.com/office/drawing/2014/main" id="{2F68E16A-5FEF-8870-8B04-4E0B64E05DE8}"/>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68C8AA85-0B35-95E6-BEBC-50C00F206C23}"/>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BCDCDB8D-CC7B-6A16-7BA4-BC12D86AA6C1}"/>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9FB8DBC8-04D9-C640-0665-A5F6AF14F23B}"/>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A800E541-FAAC-2701-B41A-AE359DDDB911}"/>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BD18F03F-7A02-8BE9-3A3F-4412D4E6EC82}"/>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0543E87E-D66B-0DE3-5EF3-E13D32918254}"/>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9113168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34B03-DA75-AFFF-72FF-F5123C4A4A8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29C3DC3-459A-FA59-4DE4-767FFCA41AA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89D6B216-4A41-3B22-9A38-473687491E4E}"/>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2 – Notizie dal mercato</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DE26B577-6C92-02F0-7034-8A9BED445673}"/>
              </a:ext>
            </a:extLst>
          </p:cNvPr>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78BABCBF-D3AD-22EB-9195-EEDA1B1BB16E}"/>
              </a:ext>
            </a:extLst>
          </p:cNvPr>
          <p:cNvSpPr txBox="1"/>
          <p:nvPr/>
        </p:nvSpPr>
        <p:spPr>
          <a:xfrm>
            <a:off x="2522577" y="5360459"/>
            <a:ext cx="12869823" cy="6001643"/>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Notizia 2</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Problemi di produzione per </a:t>
            </a:r>
            <a:r>
              <a:rPr lang="it-IT" sz="4400" b="1" dirty="0" err="1">
                <a:solidFill>
                  <a:srgbClr val="60AA82"/>
                </a:solidFill>
                <a:latin typeface="Trebuchet MS" panose="020B0603020202020204" pitchFamily="34" charset="0"/>
                <a:ea typeface="Agrandir Bold"/>
                <a:cs typeface="Agrandir Bold"/>
                <a:sym typeface="Agrandir Bold"/>
              </a:rPr>
              <a:t>GreenDrive</a:t>
            </a:r>
            <a:r>
              <a:rPr lang="it-IT" sz="4400" b="1" dirty="0">
                <a:solidFill>
                  <a:srgbClr val="60AA82"/>
                </a:solidFill>
                <a:latin typeface="Trebuchet MS" panose="020B0603020202020204" pitchFamily="34" charset="0"/>
                <a:ea typeface="Agrandir Bold"/>
                <a:cs typeface="Agrandir Bold"/>
                <a:sym typeface="Agrandir Bold"/>
              </a:rPr>
              <a:t>.</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Prezzo:</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a:t>
            </a:r>
            <a:r>
              <a:rPr lang="it-IT" sz="4400" b="1" dirty="0" err="1">
                <a:solidFill>
                  <a:srgbClr val="60AA82"/>
                </a:solidFill>
                <a:latin typeface="Trebuchet MS" panose="020B0603020202020204" pitchFamily="34" charset="0"/>
                <a:ea typeface="Agrandir Bold"/>
                <a:cs typeface="Agrandir Bold"/>
                <a:sym typeface="Agrandir Bold"/>
              </a:rPr>
              <a:t>GreenDrive</a:t>
            </a:r>
            <a:r>
              <a:rPr lang="it-IT" sz="4400" b="1" dirty="0">
                <a:solidFill>
                  <a:srgbClr val="60AA82"/>
                </a:solidFill>
                <a:latin typeface="Trebuchet MS" panose="020B0603020202020204" pitchFamily="34" charset="0"/>
                <a:ea typeface="Agrandir Bold"/>
                <a:cs typeface="Agrandir Bold"/>
                <a:sym typeface="Agrandir Bold"/>
              </a:rPr>
              <a:t> −15%</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085F8EC5-3012-F8C3-3105-AD7116603BA8}"/>
              </a:ext>
            </a:extLst>
          </p:cNvPr>
          <p:cNvGrpSpPr/>
          <p:nvPr/>
        </p:nvGrpSpPr>
        <p:grpSpPr>
          <a:xfrm>
            <a:off x="8641943" y="4701682"/>
            <a:ext cx="502056" cy="502056"/>
            <a:chOff x="0" y="0"/>
            <a:chExt cx="812800" cy="812800"/>
          </a:xfrm>
        </p:grpSpPr>
        <p:sp>
          <p:nvSpPr>
            <p:cNvPr id="8" name="Freeform 8">
              <a:extLst>
                <a:ext uri="{FF2B5EF4-FFF2-40B4-BE49-F238E27FC236}">
                  <a16:creationId xmlns:a16="http://schemas.microsoft.com/office/drawing/2014/main" id="{D4FD52A8-FC27-50CA-7B5C-BB5CD391C16E}"/>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8DFF38E7-02FD-E212-8F46-B8511031B877}"/>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5F8B742C-5C08-0F96-90A5-5D1BF59D79A3}"/>
              </a:ext>
            </a:extLst>
          </p:cNvPr>
          <p:cNvGrpSpPr/>
          <p:nvPr/>
        </p:nvGrpSpPr>
        <p:grpSpPr>
          <a:xfrm>
            <a:off x="1635820" y="4701682"/>
            <a:ext cx="502056" cy="502056"/>
            <a:chOff x="0" y="0"/>
            <a:chExt cx="812800" cy="812800"/>
          </a:xfrm>
        </p:grpSpPr>
        <p:sp>
          <p:nvSpPr>
            <p:cNvPr id="11" name="Freeform 11">
              <a:extLst>
                <a:ext uri="{FF2B5EF4-FFF2-40B4-BE49-F238E27FC236}">
                  <a16:creationId xmlns:a16="http://schemas.microsoft.com/office/drawing/2014/main" id="{430A6A5D-E98F-29CA-3DBF-273257D0C1C3}"/>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C3973426-8594-C83D-52BF-FCE17E4AAB6E}"/>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CEFDC547-A944-3B8C-24CE-AF7EBA8F2D1C}"/>
              </a:ext>
            </a:extLst>
          </p:cNvPr>
          <p:cNvGrpSpPr/>
          <p:nvPr/>
        </p:nvGrpSpPr>
        <p:grpSpPr>
          <a:xfrm>
            <a:off x="14478000" y="4701682"/>
            <a:ext cx="502056" cy="502056"/>
            <a:chOff x="0" y="0"/>
            <a:chExt cx="812800" cy="812800"/>
          </a:xfrm>
        </p:grpSpPr>
        <p:sp>
          <p:nvSpPr>
            <p:cNvPr id="17" name="Freeform 17">
              <a:extLst>
                <a:ext uri="{FF2B5EF4-FFF2-40B4-BE49-F238E27FC236}">
                  <a16:creationId xmlns:a16="http://schemas.microsoft.com/office/drawing/2014/main" id="{3748011C-1E2D-077F-8182-A9D2C82994D9}"/>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C3DD8D7E-021C-AA97-9A34-8BBB253A3543}"/>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65FD40FB-2988-FDEE-413A-D33D6BDBA366}"/>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1A5B9598-5C36-2C50-3EF5-6559634D5DCF}"/>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96018373-C901-DBF3-92DC-0B13D1D53C1A}"/>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5FAA2E50-36BE-65E9-5D76-67AB3D78BDA6}"/>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B96CC811-CCF8-98CE-6B37-D33427ACB8D9}"/>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500769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F4886-A4EC-5AE6-BD47-A9BC1F0CE7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AEE1B50-68ED-51E2-A9AA-86B62C74070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E4D7E14D-DE49-93A5-FCAE-CE664B742490}"/>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2 – Notizie dal mercato</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030B7941-1EDF-2FD2-6684-15B49CEA8F21}"/>
              </a:ext>
            </a:extLst>
          </p:cNvPr>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1B48979E-15AF-69EE-CD5E-B5ED20E7740F}"/>
              </a:ext>
            </a:extLst>
          </p:cNvPr>
          <p:cNvSpPr txBox="1"/>
          <p:nvPr/>
        </p:nvSpPr>
        <p:spPr>
          <a:xfrm>
            <a:off x="2522577" y="5360459"/>
            <a:ext cx="12869823" cy="6001643"/>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Notizia 3</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err="1">
                <a:solidFill>
                  <a:srgbClr val="60AA82"/>
                </a:solidFill>
                <a:latin typeface="Trebuchet MS" panose="020B0603020202020204" pitchFamily="34" charset="0"/>
                <a:ea typeface="Agrandir Bold"/>
                <a:cs typeface="Agrandir Bold"/>
                <a:sym typeface="Agrandir Bold"/>
              </a:rPr>
              <a:t>FoodWorld</a:t>
            </a:r>
            <a:r>
              <a:rPr lang="it-IT" sz="4400" b="1" dirty="0">
                <a:solidFill>
                  <a:srgbClr val="60AA82"/>
                </a:solidFill>
                <a:latin typeface="Trebuchet MS" panose="020B0603020202020204" pitchFamily="34" charset="0"/>
                <a:ea typeface="Agrandir Bold"/>
                <a:cs typeface="Agrandir Bold"/>
                <a:sym typeface="Agrandir Bold"/>
              </a:rPr>
              <a:t> apre 200 nuovi ristoranti.</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Prezzo:</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a:t>
            </a:r>
            <a:r>
              <a:rPr lang="it-IT" sz="4400" b="1" dirty="0" err="1">
                <a:solidFill>
                  <a:srgbClr val="60AA82"/>
                </a:solidFill>
                <a:latin typeface="Trebuchet MS" panose="020B0603020202020204" pitchFamily="34" charset="0"/>
                <a:ea typeface="Agrandir Bold"/>
                <a:cs typeface="Agrandir Bold"/>
                <a:sym typeface="Agrandir Bold"/>
              </a:rPr>
              <a:t>FoodWorld</a:t>
            </a:r>
            <a:r>
              <a:rPr lang="it-IT" sz="4400" b="1" dirty="0">
                <a:solidFill>
                  <a:srgbClr val="60AA82"/>
                </a:solidFill>
                <a:latin typeface="Trebuchet MS" panose="020B0603020202020204" pitchFamily="34" charset="0"/>
                <a:ea typeface="Agrandir Bold"/>
                <a:cs typeface="Agrandir Bold"/>
                <a:sym typeface="Agrandir Bold"/>
              </a:rPr>
              <a:t> +10%</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D3F0D5BB-B31D-18E1-F372-DFFC71C8E7B6}"/>
              </a:ext>
            </a:extLst>
          </p:cNvPr>
          <p:cNvGrpSpPr/>
          <p:nvPr/>
        </p:nvGrpSpPr>
        <p:grpSpPr>
          <a:xfrm>
            <a:off x="8641943" y="4701682"/>
            <a:ext cx="502056" cy="502056"/>
            <a:chOff x="0" y="0"/>
            <a:chExt cx="812800" cy="812800"/>
          </a:xfrm>
        </p:grpSpPr>
        <p:sp>
          <p:nvSpPr>
            <p:cNvPr id="8" name="Freeform 8">
              <a:extLst>
                <a:ext uri="{FF2B5EF4-FFF2-40B4-BE49-F238E27FC236}">
                  <a16:creationId xmlns:a16="http://schemas.microsoft.com/office/drawing/2014/main" id="{F8150789-5E53-664B-54A7-BE32906D019A}"/>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AB594F1B-A80B-BD21-1F55-A959CFCB830A}"/>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C3256BCA-9F2F-CCE0-5979-A5AD8B291787}"/>
              </a:ext>
            </a:extLst>
          </p:cNvPr>
          <p:cNvGrpSpPr/>
          <p:nvPr/>
        </p:nvGrpSpPr>
        <p:grpSpPr>
          <a:xfrm>
            <a:off x="1635820" y="4701682"/>
            <a:ext cx="502056" cy="502056"/>
            <a:chOff x="0" y="0"/>
            <a:chExt cx="812800" cy="812800"/>
          </a:xfrm>
        </p:grpSpPr>
        <p:sp>
          <p:nvSpPr>
            <p:cNvPr id="11" name="Freeform 11">
              <a:extLst>
                <a:ext uri="{FF2B5EF4-FFF2-40B4-BE49-F238E27FC236}">
                  <a16:creationId xmlns:a16="http://schemas.microsoft.com/office/drawing/2014/main" id="{43B67DF6-DD01-043B-9A6C-6BD4E3F2C30B}"/>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5F2DEC41-EA69-EE3C-CD7F-7C4A97D0DCCB}"/>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5FFE511E-4060-EACF-FF40-8F76A24727B9}"/>
              </a:ext>
            </a:extLst>
          </p:cNvPr>
          <p:cNvGrpSpPr/>
          <p:nvPr/>
        </p:nvGrpSpPr>
        <p:grpSpPr>
          <a:xfrm>
            <a:off x="14478000" y="4701682"/>
            <a:ext cx="502056" cy="502056"/>
            <a:chOff x="0" y="0"/>
            <a:chExt cx="812800" cy="812800"/>
          </a:xfrm>
        </p:grpSpPr>
        <p:sp>
          <p:nvSpPr>
            <p:cNvPr id="17" name="Freeform 17">
              <a:extLst>
                <a:ext uri="{FF2B5EF4-FFF2-40B4-BE49-F238E27FC236}">
                  <a16:creationId xmlns:a16="http://schemas.microsoft.com/office/drawing/2014/main" id="{EA81DEA5-8CCE-0DE8-6CC3-DA4E7DB44067}"/>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A07E76F1-63F6-F646-52C2-34952C6C40E7}"/>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F7EC8F89-DD19-9FDA-0EED-D97174C3B865}"/>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0601C406-B674-FFB0-12BA-223CF3AB087A}"/>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C828954A-7131-F71F-948F-D016AD366897}"/>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8135F537-6C0B-7265-8476-C1077096FABA}"/>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C0CC9351-AEDE-3099-B2D0-EC69F9D31E9A}"/>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1884837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E10F6-DA60-7EB5-42C8-1754AB54C49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123B2DE-7108-876C-0F66-D80CF90D80EC}"/>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49A4781F-9331-A85D-9462-6FC0EBA4CED9}"/>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2 – Notizie dal mercato</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127AB983-393B-0097-3BB7-35E99E7AD536}"/>
              </a:ext>
            </a:extLst>
          </p:cNvPr>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BE6A40E4-295A-B4B4-4FDF-E7AD78C40198}"/>
              </a:ext>
            </a:extLst>
          </p:cNvPr>
          <p:cNvSpPr txBox="1"/>
          <p:nvPr/>
        </p:nvSpPr>
        <p:spPr>
          <a:xfrm>
            <a:off x="2522577" y="5360459"/>
            <a:ext cx="12869823" cy="7335341"/>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Notizia 4</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err="1">
                <a:solidFill>
                  <a:srgbClr val="60AA82"/>
                </a:solidFill>
                <a:latin typeface="Trebuchet MS" panose="020B0603020202020204" pitchFamily="34" charset="0"/>
                <a:ea typeface="Agrandir Bold"/>
                <a:cs typeface="Agrandir Bold"/>
                <a:sym typeface="Agrandir Bold"/>
              </a:rPr>
              <a:t>GameStudio</a:t>
            </a:r>
            <a:r>
              <a:rPr lang="it-IT" sz="4400" b="1" dirty="0">
                <a:solidFill>
                  <a:srgbClr val="60AA82"/>
                </a:solidFill>
                <a:latin typeface="Trebuchet MS" panose="020B0603020202020204" pitchFamily="34" charset="0"/>
                <a:ea typeface="Agrandir Bold"/>
                <a:cs typeface="Agrandir Bold"/>
                <a:sym typeface="Agrandir Bold"/>
              </a:rPr>
              <a:t> ritarda l’uscita di un videogioco.</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Prezzo:</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a:t>
            </a:r>
            <a:r>
              <a:rPr lang="it-IT" sz="4400" b="1" dirty="0" err="1">
                <a:solidFill>
                  <a:srgbClr val="60AA82"/>
                </a:solidFill>
                <a:latin typeface="Trebuchet MS" panose="020B0603020202020204" pitchFamily="34" charset="0"/>
                <a:ea typeface="Agrandir Bold"/>
                <a:cs typeface="Agrandir Bold"/>
                <a:sym typeface="Agrandir Bold"/>
              </a:rPr>
              <a:t>GameStudio</a:t>
            </a:r>
            <a:r>
              <a:rPr lang="it-IT" sz="4400" b="1" dirty="0">
                <a:solidFill>
                  <a:srgbClr val="60AA82"/>
                </a:solidFill>
                <a:latin typeface="Trebuchet MS" panose="020B0603020202020204" pitchFamily="34" charset="0"/>
                <a:ea typeface="Agrandir Bold"/>
                <a:cs typeface="Agrandir Bold"/>
                <a:sym typeface="Agrandir Bold"/>
              </a:rPr>
              <a:t> −10%</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A60C1821-47BF-CDAA-B5A0-8A41D069BB3E}"/>
              </a:ext>
            </a:extLst>
          </p:cNvPr>
          <p:cNvGrpSpPr/>
          <p:nvPr/>
        </p:nvGrpSpPr>
        <p:grpSpPr>
          <a:xfrm>
            <a:off x="8641943" y="4701682"/>
            <a:ext cx="502056" cy="502056"/>
            <a:chOff x="0" y="0"/>
            <a:chExt cx="812800" cy="812800"/>
          </a:xfrm>
        </p:grpSpPr>
        <p:sp>
          <p:nvSpPr>
            <p:cNvPr id="8" name="Freeform 8">
              <a:extLst>
                <a:ext uri="{FF2B5EF4-FFF2-40B4-BE49-F238E27FC236}">
                  <a16:creationId xmlns:a16="http://schemas.microsoft.com/office/drawing/2014/main" id="{9B159823-C712-562B-621D-C2D966F65AA2}"/>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FC34A995-78A4-2FCA-3D9B-79DC20F27D87}"/>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A5840041-24E5-B4D3-8E02-17385733FCEB}"/>
              </a:ext>
            </a:extLst>
          </p:cNvPr>
          <p:cNvGrpSpPr/>
          <p:nvPr/>
        </p:nvGrpSpPr>
        <p:grpSpPr>
          <a:xfrm>
            <a:off x="1635820" y="4701682"/>
            <a:ext cx="502056" cy="502056"/>
            <a:chOff x="0" y="0"/>
            <a:chExt cx="812800" cy="812800"/>
          </a:xfrm>
        </p:grpSpPr>
        <p:sp>
          <p:nvSpPr>
            <p:cNvPr id="11" name="Freeform 11">
              <a:extLst>
                <a:ext uri="{FF2B5EF4-FFF2-40B4-BE49-F238E27FC236}">
                  <a16:creationId xmlns:a16="http://schemas.microsoft.com/office/drawing/2014/main" id="{CBD4B463-1B6E-A7E1-B3AC-0783A597F540}"/>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DDFA1493-6FF1-512C-D381-799F6B36390B}"/>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B545026C-5F54-7339-ED37-35CF23A3B41A}"/>
              </a:ext>
            </a:extLst>
          </p:cNvPr>
          <p:cNvGrpSpPr/>
          <p:nvPr/>
        </p:nvGrpSpPr>
        <p:grpSpPr>
          <a:xfrm>
            <a:off x="14478000" y="4701682"/>
            <a:ext cx="502056" cy="502056"/>
            <a:chOff x="0" y="0"/>
            <a:chExt cx="812800" cy="812800"/>
          </a:xfrm>
        </p:grpSpPr>
        <p:sp>
          <p:nvSpPr>
            <p:cNvPr id="17" name="Freeform 17">
              <a:extLst>
                <a:ext uri="{FF2B5EF4-FFF2-40B4-BE49-F238E27FC236}">
                  <a16:creationId xmlns:a16="http://schemas.microsoft.com/office/drawing/2014/main" id="{65CBDE5E-E5EF-CC6D-C128-3060E696BDA0}"/>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FF4A9409-7B86-54AB-CE92-F34458585561}"/>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00F20DC1-F130-8E7C-B5D7-691D3CACE807}"/>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AFEDAC18-C18D-A75C-2FDE-18DD13D9FC34}"/>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8B8E8B01-3758-9ED0-E7B7-D31E4E3FD206}"/>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D43E1840-3035-88F8-05F5-D59FCD494417}"/>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F3AC9A58-BA10-1FA8-7740-EF8610309DEF}"/>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1379848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85D65-1311-128E-2DBA-79AAF8B8E6E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6DC146E-4A87-C807-DEA7-2B9329A4A399}"/>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41DE6F20-A6D1-3465-2662-1F10873A9BE5}"/>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3 – Nuove Decisioni</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95D620A1-1C8A-BE46-E5E3-EAAB65BF6D13}"/>
              </a:ext>
            </a:extLst>
          </p:cNvPr>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46D464D2-87CD-0C84-13B6-CA7DB1FB21B2}"/>
              </a:ext>
            </a:extLst>
          </p:cNvPr>
          <p:cNvSpPr txBox="1"/>
          <p:nvPr/>
        </p:nvSpPr>
        <p:spPr>
          <a:xfrm>
            <a:off x="2522577" y="5360459"/>
            <a:ext cx="12869823" cy="7335341"/>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Ognuno può:</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vendere</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comprare</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cambiare portafoglio</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B6A4FADB-3FB7-EDA4-BD3D-ADABFB05D787}"/>
              </a:ext>
            </a:extLst>
          </p:cNvPr>
          <p:cNvGrpSpPr/>
          <p:nvPr/>
        </p:nvGrpSpPr>
        <p:grpSpPr>
          <a:xfrm>
            <a:off x="8641943" y="4701682"/>
            <a:ext cx="502056" cy="502056"/>
            <a:chOff x="0" y="0"/>
            <a:chExt cx="812800" cy="812800"/>
          </a:xfrm>
        </p:grpSpPr>
        <p:sp>
          <p:nvSpPr>
            <p:cNvPr id="8" name="Freeform 8">
              <a:extLst>
                <a:ext uri="{FF2B5EF4-FFF2-40B4-BE49-F238E27FC236}">
                  <a16:creationId xmlns:a16="http://schemas.microsoft.com/office/drawing/2014/main" id="{CD2AFD26-B804-FA94-8001-F5999ECBF4DE}"/>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847A667E-F3F6-F066-78DB-E73547FA88D9}"/>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822C4943-7FC1-6442-90F0-8FA1BDB6C893}"/>
              </a:ext>
            </a:extLst>
          </p:cNvPr>
          <p:cNvGrpSpPr/>
          <p:nvPr/>
        </p:nvGrpSpPr>
        <p:grpSpPr>
          <a:xfrm>
            <a:off x="1635820" y="4701682"/>
            <a:ext cx="502056" cy="502056"/>
            <a:chOff x="0" y="0"/>
            <a:chExt cx="812800" cy="812800"/>
          </a:xfrm>
        </p:grpSpPr>
        <p:sp>
          <p:nvSpPr>
            <p:cNvPr id="11" name="Freeform 11">
              <a:extLst>
                <a:ext uri="{FF2B5EF4-FFF2-40B4-BE49-F238E27FC236}">
                  <a16:creationId xmlns:a16="http://schemas.microsoft.com/office/drawing/2014/main" id="{EEF5C1D4-F271-8C47-68BE-AF146E83D8BC}"/>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825E716E-5C66-3654-06DB-184DE78227C0}"/>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F79C6167-8F1D-1C32-F056-4158FB1B2259}"/>
              </a:ext>
            </a:extLst>
          </p:cNvPr>
          <p:cNvGrpSpPr/>
          <p:nvPr/>
        </p:nvGrpSpPr>
        <p:grpSpPr>
          <a:xfrm>
            <a:off x="14478000" y="4701682"/>
            <a:ext cx="502056" cy="502056"/>
            <a:chOff x="0" y="0"/>
            <a:chExt cx="812800" cy="812800"/>
          </a:xfrm>
        </p:grpSpPr>
        <p:sp>
          <p:nvSpPr>
            <p:cNvPr id="17" name="Freeform 17">
              <a:extLst>
                <a:ext uri="{FF2B5EF4-FFF2-40B4-BE49-F238E27FC236}">
                  <a16:creationId xmlns:a16="http://schemas.microsoft.com/office/drawing/2014/main" id="{FD76895C-16F1-4CD7-C942-8A2D5495D141}"/>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55C4DBCF-BEA3-0643-4587-5AA8A641D016}"/>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0EA91A46-D2F5-9581-1F96-9ABB93C372F0}"/>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CA5F2A3A-73A5-BA3A-35C7-C0132A9F6BDD}"/>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35C47A3F-78BE-E785-6461-FFBE4B717297}"/>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E811FB38-9B4B-BF02-6175-0D0B76D30804}"/>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C671A5EB-76E6-9199-D0C9-2ECE7530F73A}"/>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16005535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48A1-B218-15D1-1E09-E1D0D173420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EFA3BC-2E49-A499-DA36-6A9D66CC4B9A}"/>
              </a:ext>
            </a:extLst>
          </p:cNvPr>
          <p:cNvSpPr/>
          <p:nvPr/>
        </p:nvSpPr>
        <p:spPr>
          <a:xfrm>
            <a:off x="-108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5BC01DD7-77BD-D487-6F69-80802518E982}"/>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4 – Shock di mercato</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90C2B77D-8ABF-3AAF-E639-DF3ACC01E016}"/>
              </a:ext>
            </a:extLst>
          </p:cNvPr>
          <p:cNvSpPr/>
          <p:nvPr/>
        </p:nvSpPr>
        <p:spPr>
          <a:xfrm>
            <a:off x="-1310368" y="430530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B3E4AB00-48B7-7252-7B69-E7C0A3B9DF3D}"/>
              </a:ext>
            </a:extLst>
          </p:cNvPr>
          <p:cNvSpPr txBox="1"/>
          <p:nvPr/>
        </p:nvSpPr>
        <p:spPr>
          <a:xfrm>
            <a:off x="2374799" y="4778919"/>
            <a:ext cx="13017601" cy="9335889"/>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a:t>
            </a:r>
            <a:r>
              <a:rPr lang="it-IT" sz="4000" b="1" dirty="0">
                <a:solidFill>
                  <a:srgbClr val="60AA82"/>
                </a:solidFill>
                <a:latin typeface="Trebuchet MS" panose="020B0603020202020204" pitchFamily="34" charset="0"/>
                <a:ea typeface="Agrandir Bold"/>
                <a:cs typeface="Agrandir Bold"/>
                <a:sym typeface="Agrandir Bold"/>
              </a:rPr>
              <a:t>Governo incentiva auto elettriche</a:t>
            </a:r>
          </a:p>
          <a:p>
            <a:pPr algn="l">
              <a:lnSpc>
                <a:spcPts val="5150"/>
              </a:lnSpc>
            </a:pPr>
            <a:r>
              <a:rPr lang="it-IT" sz="4000" b="1" dirty="0" err="1">
                <a:solidFill>
                  <a:srgbClr val="60AA82"/>
                </a:solidFill>
                <a:latin typeface="Trebuchet MS" panose="020B0603020202020204" pitchFamily="34" charset="0"/>
                <a:ea typeface="Agrandir Bold"/>
                <a:cs typeface="Agrandir Bold"/>
                <a:sym typeface="Agrandir Bold"/>
              </a:rPr>
              <a:t>GreenDrive</a:t>
            </a:r>
            <a:r>
              <a:rPr lang="it-IT" sz="4000" b="1" dirty="0">
                <a:solidFill>
                  <a:srgbClr val="60AA82"/>
                </a:solidFill>
                <a:latin typeface="Trebuchet MS" panose="020B0603020202020204" pitchFamily="34" charset="0"/>
                <a:ea typeface="Agrandir Bold"/>
                <a:cs typeface="Agrandir Bold"/>
                <a:sym typeface="Agrandir Bold"/>
              </a:rPr>
              <a:t> +25%</a:t>
            </a:r>
          </a:p>
          <a:p>
            <a:pPr algn="l">
              <a:lnSpc>
                <a:spcPts val="5150"/>
              </a:lnSpc>
            </a:pPr>
            <a:endParaRPr lang="it-IT" sz="40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000" b="1" dirty="0">
                <a:solidFill>
                  <a:srgbClr val="60AA82"/>
                </a:solidFill>
                <a:latin typeface="Trebuchet MS" panose="020B0603020202020204" pitchFamily="34" charset="0"/>
                <a:ea typeface="Agrandir Bold"/>
                <a:cs typeface="Agrandir Bold"/>
                <a:sym typeface="Agrandir Bold"/>
              </a:rPr>
              <a:t>📢 Nuovo videogame virale</a:t>
            </a:r>
          </a:p>
          <a:p>
            <a:pPr algn="l">
              <a:lnSpc>
                <a:spcPts val="5150"/>
              </a:lnSpc>
            </a:pPr>
            <a:r>
              <a:rPr lang="it-IT" sz="4000" b="1" dirty="0" err="1">
                <a:solidFill>
                  <a:srgbClr val="60AA82"/>
                </a:solidFill>
                <a:latin typeface="Trebuchet MS" panose="020B0603020202020204" pitchFamily="34" charset="0"/>
                <a:ea typeface="Agrandir Bold"/>
                <a:cs typeface="Agrandir Bold"/>
                <a:sym typeface="Agrandir Bold"/>
              </a:rPr>
              <a:t>GameStudio</a:t>
            </a:r>
            <a:r>
              <a:rPr lang="it-IT" sz="4000" b="1" dirty="0">
                <a:solidFill>
                  <a:srgbClr val="60AA82"/>
                </a:solidFill>
                <a:latin typeface="Trebuchet MS" panose="020B0603020202020204" pitchFamily="34" charset="0"/>
                <a:ea typeface="Agrandir Bold"/>
                <a:cs typeface="Agrandir Bold"/>
                <a:sym typeface="Agrandir Bold"/>
              </a:rPr>
              <a:t> +30%</a:t>
            </a:r>
          </a:p>
          <a:p>
            <a:pPr algn="l">
              <a:lnSpc>
                <a:spcPts val="5150"/>
              </a:lnSpc>
            </a:pPr>
            <a:endParaRPr lang="it-IT" sz="40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000" b="1" dirty="0">
                <a:solidFill>
                  <a:srgbClr val="60AA82"/>
                </a:solidFill>
                <a:latin typeface="Trebuchet MS" panose="020B0603020202020204" pitchFamily="34" charset="0"/>
                <a:ea typeface="Agrandir Bold"/>
                <a:cs typeface="Agrandir Bold"/>
                <a:sym typeface="Agrandir Bold"/>
              </a:rPr>
              <a:t>📢 Crisi nel settore ristorazione</a:t>
            </a:r>
          </a:p>
          <a:p>
            <a:pPr algn="l">
              <a:lnSpc>
                <a:spcPts val="5150"/>
              </a:lnSpc>
            </a:pPr>
            <a:r>
              <a:rPr lang="it-IT" sz="4000" b="1" dirty="0" err="1">
                <a:solidFill>
                  <a:srgbClr val="60AA82"/>
                </a:solidFill>
                <a:latin typeface="Trebuchet MS" panose="020B0603020202020204" pitchFamily="34" charset="0"/>
                <a:ea typeface="Agrandir Bold"/>
                <a:cs typeface="Agrandir Bold"/>
                <a:sym typeface="Agrandir Bold"/>
              </a:rPr>
              <a:t>FoodWorld</a:t>
            </a:r>
            <a:r>
              <a:rPr lang="it-IT" sz="4000" b="1" dirty="0">
                <a:solidFill>
                  <a:srgbClr val="60AA82"/>
                </a:solidFill>
                <a:latin typeface="Trebuchet MS" panose="020B0603020202020204" pitchFamily="34" charset="0"/>
                <a:ea typeface="Agrandir Bold"/>
                <a:cs typeface="Agrandir Bold"/>
                <a:sym typeface="Agrandir Bold"/>
              </a:rPr>
              <a:t> −20%</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A5AB1921-E17F-6ACF-3DF0-880FAE807FDB}"/>
              </a:ext>
            </a:extLst>
          </p:cNvPr>
          <p:cNvGrpSpPr/>
          <p:nvPr/>
        </p:nvGrpSpPr>
        <p:grpSpPr>
          <a:xfrm>
            <a:off x="8673146" y="4025835"/>
            <a:ext cx="502056" cy="502056"/>
            <a:chOff x="0" y="0"/>
            <a:chExt cx="812800" cy="812800"/>
          </a:xfrm>
        </p:grpSpPr>
        <p:sp>
          <p:nvSpPr>
            <p:cNvPr id="8" name="Freeform 8">
              <a:extLst>
                <a:ext uri="{FF2B5EF4-FFF2-40B4-BE49-F238E27FC236}">
                  <a16:creationId xmlns:a16="http://schemas.microsoft.com/office/drawing/2014/main" id="{7977E26F-B61E-D91D-DE35-17512D5D16ED}"/>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5DA0C453-95EF-AD76-DB0B-15053A2E05A4}"/>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834E9DFB-67F4-BACB-D355-73CA4CBC0112}"/>
              </a:ext>
            </a:extLst>
          </p:cNvPr>
          <p:cNvGrpSpPr/>
          <p:nvPr/>
        </p:nvGrpSpPr>
        <p:grpSpPr>
          <a:xfrm>
            <a:off x="1635820" y="4054272"/>
            <a:ext cx="502056" cy="502056"/>
            <a:chOff x="0" y="0"/>
            <a:chExt cx="812800" cy="812800"/>
          </a:xfrm>
        </p:grpSpPr>
        <p:sp>
          <p:nvSpPr>
            <p:cNvPr id="11" name="Freeform 11">
              <a:extLst>
                <a:ext uri="{FF2B5EF4-FFF2-40B4-BE49-F238E27FC236}">
                  <a16:creationId xmlns:a16="http://schemas.microsoft.com/office/drawing/2014/main" id="{5BCE7986-FF96-A221-239F-FC3BF8837A23}"/>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026BFD4A-982F-0BDE-9D53-D1BAEF611C5F}"/>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BF2B5E8D-4930-C40F-765D-094C10E27963}"/>
              </a:ext>
            </a:extLst>
          </p:cNvPr>
          <p:cNvGrpSpPr/>
          <p:nvPr/>
        </p:nvGrpSpPr>
        <p:grpSpPr>
          <a:xfrm>
            <a:off x="14630400" y="4079796"/>
            <a:ext cx="502056" cy="502056"/>
            <a:chOff x="0" y="0"/>
            <a:chExt cx="812800" cy="812800"/>
          </a:xfrm>
        </p:grpSpPr>
        <p:sp>
          <p:nvSpPr>
            <p:cNvPr id="17" name="Freeform 17">
              <a:extLst>
                <a:ext uri="{FF2B5EF4-FFF2-40B4-BE49-F238E27FC236}">
                  <a16:creationId xmlns:a16="http://schemas.microsoft.com/office/drawing/2014/main" id="{432F8C87-030E-45E9-7DF9-2F56DF2313EE}"/>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774CE184-81CF-8600-602E-1477154A92DA}"/>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3307E97E-244C-CECB-B0DB-4A4A9F1E7DDF}"/>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EDE5A73B-6BBE-C656-8F8F-47C37AB474BD}"/>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52D4082A-BF0B-AA8D-F469-0142FE8A8A55}"/>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40C9FB37-389B-A927-33BE-DA808A283BF1}"/>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B3344150-C666-834E-2C38-1C6AEDAFF6BB}"/>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245713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63595-C560-CC97-F409-7696DAA80B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4100A34-F24C-B8AD-40F6-0E6CC3AC5B44}"/>
              </a:ext>
            </a:extLst>
          </p:cNvPr>
          <p:cNvSpPr/>
          <p:nvPr/>
        </p:nvSpPr>
        <p:spPr>
          <a:xfrm>
            <a:off x="-108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7A1D72B8-D35B-F243-7B4F-F304477BEF1E}"/>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5 – Calcolo finale</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87D56568-AE0A-F89E-3C81-906268AA3201}"/>
              </a:ext>
            </a:extLst>
          </p:cNvPr>
          <p:cNvSpPr/>
          <p:nvPr/>
        </p:nvSpPr>
        <p:spPr>
          <a:xfrm>
            <a:off x="-1310368" y="430530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3E478F98-858A-E916-E3E8-8EF27AF979DA}"/>
              </a:ext>
            </a:extLst>
          </p:cNvPr>
          <p:cNvSpPr txBox="1"/>
          <p:nvPr/>
        </p:nvSpPr>
        <p:spPr>
          <a:xfrm>
            <a:off x="2374799" y="4778919"/>
            <a:ext cx="13017601" cy="8002191"/>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Ognuno calcola:</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Valore finale =</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azioni possedute × prezzo finale</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Chi ha più capitale vince. 🏆</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D0F52A63-0FF1-C84C-7EFC-93C67AFFB260}"/>
              </a:ext>
            </a:extLst>
          </p:cNvPr>
          <p:cNvGrpSpPr/>
          <p:nvPr/>
        </p:nvGrpSpPr>
        <p:grpSpPr>
          <a:xfrm>
            <a:off x="8673146" y="4025835"/>
            <a:ext cx="502056" cy="502056"/>
            <a:chOff x="0" y="0"/>
            <a:chExt cx="812800" cy="812800"/>
          </a:xfrm>
        </p:grpSpPr>
        <p:sp>
          <p:nvSpPr>
            <p:cNvPr id="8" name="Freeform 8">
              <a:extLst>
                <a:ext uri="{FF2B5EF4-FFF2-40B4-BE49-F238E27FC236}">
                  <a16:creationId xmlns:a16="http://schemas.microsoft.com/office/drawing/2014/main" id="{40F42FA9-FC60-5506-DE86-E92564862CF5}"/>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9A608A48-A89B-C038-C21F-349E8AACD2C9}"/>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195655B3-FF29-CF52-BB15-F4B24E806613}"/>
              </a:ext>
            </a:extLst>
          </p:cNvPr>
          <p:cNvGrpSpPr/>
          <p:nvPr/>
        </p:nvGrpSpPr>
        <p:grpSpPr>
          <a:xfrm>
            <a:off x="1635820" y="4054272"/>
            <a:ext cx="502056" cy="502056"/>
            <a:chOff x="0" y="0"/>
            <a:chExt cx="812800" cy="812800"/>
          </a:xfrm>
        </p:grpSpPr>
        <p:sp>
          <p:nvSpPr>
            <p:cNvPr id="11" name="Freeform 11">
              <a:extLst>
                <a:ext uri="{FF2B5EF4-FFF2-40B4-BE49-F238E27FC236}">
                  <a16:creationId xmlns:a16="http://schemas.microsoft.com/office/drawing/2014/main" id="{75169683-C2B4-CE03-B270-90870FD1C67C}"/>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16DB694A-42B3-A7B7-3AA7-08EE7E708C2D}"/>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84D3D3C1-AEF0-FEAB-2C03-DD8E9D763AD3}"/>
              </a:ext>
            </a:extLst>
          </p:cNvPr>
          <p:cNvGrpSpPr/>
          <p:nvPr/>
        </p:nvGrpSpPr>
        <p:grpSpPr>
          <a:xfrm>
            <a:off x="14630400" y="4079796"/>
            <a:ext cx="502056" cy="502056"/>
            <a:chOff x="0" y="0"/>
            <a:chExt cx="812800" cy="812800"/>
          </a:xfrm>
        </p:grpSpPr>
        <p:sp>
          <p:nvSpPr>
            <p:cNvPr id="17" name="Freeform 17">
              <a:extLst>
                <a:ext uri="{FF2B5EF4-FFF2-40B4-BE49-F238E27FC236}">
                  <a16:creationId xmlns:a16="http://schemas.microsoft.com/office/drawing/2014/main" id="{2FA3E724-2287-6A39-8BAA-5F6C068D803A}"/>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F3BB7FD0-F706-D663-D617-2D8E4A16E77A}"/>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5988270B-1441-A86B-CBD5-6CB5F3F446AF}"/>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4E22FE03-1F6C-2DF5-5678-623CD5A66B17}"/>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D4573810-266E-2E0F-158B-48039FAE0E8E}"/>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0140ABD8-3618-0541-161A-19BF85352C38}"/>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4F894B0C-9BCF-7F10-7F4E-12F2B4D89B05}"/>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142730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34496-4453-3D64-54BD-1820DFBD07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E814FC7-BEF0-E0D8-EA32-6F6676ED9175}"/>
              </a:ext>
            </a:extLst>
          </p:cNvPr>
          <p:cNvSpPr/>
          <p:nvPr/>
        </p:nvSpPr>
        <p:spPr>
          <a:xfrm>
            <a:off x="-108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773E6392-B689-FF09-1CCF-44A7016FD230}"/>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FASE 6 – Variante</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6210B4A4-8343-3D31-3AEC-24560574F6F7}"/>
              </a:ext>
            </a:extLst>
          </p:cNvPr>
          <p:cNvSpPr/>
          <p:nvPr/>
        </p:nvSpPr>
        <p:spPr>
          <a:xfrm>
            <a:off x="-1310368" y="430530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C2F56047-C147-51C3-C882-E4636958A385}"/>
              </a:ext>
            </a:extLst>
          </p:cNvPr>
          <p:cNvSpPr txBox="1"/>
          <p:nvPr/>
        </p:nvSpPr>
        <p:spPr>
          <a:xfrm>
            <a:off x="2374799" y="4778919"/>
            <a:ext cx="13017601" cy="10002738"/>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“insider news” per alcuni. Esempio:</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Domani </a:t>
            </a:r>
            <a:r>
              <a:rPr lang="it-IT" sz="4400" b="1" dirty="0" err="1">
                <a:solidFill>
                  <a:srgbClr val="60AA82"/>
                </a:solidFill>
                <a:latin typeface="Trebuchet MS" panose="020B0603020202020204" pitchFamily="34" charset="0"/>
                <a:ea typeface="Agrandir Bold"/>
                <a:cs typeface="Agrandir Bold"/>
                <a:sym typeface="Agrandir Bold"/>
              </a:rPr>
              <a:t>GameStudio</a:t>
            </a:r>
            <a:r>
              <a:rPr lang="it-IT" sz="4400" b="1" dirty="0">
                <a:solidFill>
                  <a:srgbClr val="60AA82"/>
                </a:solidFill>
                <a:latin typeface="Trebuchet MS" panose="020B0603020202020204" pitchFamily="34" charset="0"/>
                <a:ea typeface="Agrandir Bold"/>
                <a:cs typeface="Agrandir Bold"/>
                <a:sym typeface="Agrandir Bold"/>
              </a:rPr>
              <a:t> salirà del 30%.</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Questo apre una discussione su:</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informazioni privilegiate</a:t>
            </a: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	regolazione dei mercati</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BD348B3F-A6F3-1104-5893-6BFEAFE6751E}"/>
              </a:ext>
            </a:extLst>
          </p:cNvPr>
          <p:cNvGrpSpPr/>
          <p:nvPr/>
        </p:nvGrpSpPr>
        <p:grpSpPr>
          <a:xfrm>
            <a:off x="8673146" y="4025835"/>
            <a:ext cx="502056" cy="502056"/>
            <a:chOff x="0" y="0"/>
            <a:chExt cx="812800" cy="812800"/>
          </a:xfrm>
        </p:grpSpPr>
        <p:sp>
          <p:nvSpPr>
            <p:cNvPr id="8" name="Freeform 8">
              <a:extLst>
                <a:ext uri="{FF2B5EF4-FFF2-40B4-BE49-F238E27FC236}">
                  <a16:creationId xmlns:a16="http://schemas.microsoft.com/office/drawing/2014/main" id="{9D7B2078-92FC-409F-4202-0310DA8D2B39}"/>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86758364-B368-A76C-1D85-B918B55B33B4}"/>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B3BF8C30-D8B5-2C19-2142-EC18F4C60F7F}"/>
              </a:ext>
            </a:extLst>
          </p:cNvPr>
          <p:cNvGrpSpPr/>
          <p:nvPr/>
        </p:nvGrpSpPr>
        <p:grpSpPr>
          <a:xfrm>
            <a:off x="1635820" y="4054272"/>
            <a:ext cx="502056" cy="502056"/>
            <a:chOff x="0" y="0"/>
            <a:chExt cx="812800" cy="812800"/>
          </a:xfrm>
        </p:grpSpPr>
        <p:sp>
          <p:nvSpPr>
            <p:cNvPr id="11" name="Freeform 11">
              <a:extLst>
                <a:ext uri="{FF2B5EF4-FFF2-40B4-BE49-F238E27FC236}">
                  <a16:creationId xmlns:a16="http://schemas.microsoft.com/office/drawing/2014/main" id="{AD4FE0F2-DB3A-F968-4879-586538619D16}"/>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56D7043D-5F8B-75EA-C42F-915AEBD57A74}"/>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24E7B482-526E-B255-182B-0EFA1E975415}"/>
              </a:ext>
            </a:extLst>
          </p:cNvPr>
          <p:cNvGrpSpPr/>
          <p:nvPr/>
        </p:nvGrpSpPr>
        <p:grpSpPr>
          <a:xfrm>
            <a:off x="14630400" y="4079796"/>
            <a:ext cx="502056" cy="502056"/>
            <a:chOff x="0" y="0"/>
            <a:chExt cx="812800" cy="812800"/>
          </a:xfrm>
        </p:grpSpPr>
        <p:sp>
          <p:nvSpPr>
            <p:cNvPr id="17" name="Freeform 17">
              <a:extLst>
                <a:ext uri="{FF2B5EF4-FFF2-40B4-BE49-F238E27FC236}">
                  <a16:creationId xmlns:a16="http://schemas.microsoft.com/office/drawing/2014/main" id="{580DFF36-1AB9-B7D5-ADA5-E09913BD3D65}"/>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2D0FB1B7-801C-18B4-A8E0-F45E727B153D}"/>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46ACC6E2-BDDA-F7F9-C3CD-08244506BD39}"/>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F145F412-2821-32F1-7B42-54AE11AEB4A1}"/>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7BDCA0C0-66D5-633B-E5A3-482131FC5E22}"/>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EC1DB1CA-8314-9BCC-93A7-2C991ABD69EA}"/>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CD5F14A5-79E3-9547-D49E-BC8D62B83667}"/>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408691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2E849-E2EA-F8AD-782B-828D4D5C20A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91A9A5-7C5E-343B-57D2-141956615FE8}"/>
              </a:ext>
            </a:extLst>
          </p:cNvPr>
          <p:cNvSpPr/>
          <p:nvPr/>
        </p:nvSpPr>
        <p:spPr>
          <a:xfrm>
            <a:off x="-10886"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a:extLst>
              <a:ext uri="{FF2B5EF4-FFF2-40B4-BE49-F238E27FC236}">
                <a16:creationId xmlns:a16="http://schemas.microsoft.com/office/drawing/2014/main" id="{49547F41-2553-2307-3C86-19C313A897BD}"/>
              </a:ext>
            </a:extLst>
          </p:cNvPr>
          <p:cNvSpPr txBox="1"/>
          <p:nvPr/>
        </p:nvSpPr>
        <p:spPr>
          <a:xfrm>
            <a:off x="2522577" y="1773329"/>
            <a:ext cx="13015885" cy="1038746"/>
          </a:xfrm>
          <a:prstGeom prst="rect">
            <a:avLst/>
          </a:prstGeom>
        </p:spPr>
        <p:txBody>
          <a:bodyPr wrap="square" lIns="0" tIns="0" rIns="0" bIns="0" rtlCol="0" anchor="t">
            <a:spAutoFit/>
          </a:bodyPr>
          <a:lstStyle/>
          <a:p>
            <a:pPr algn="ctr">
              <a:lnSpc>
                <a:spcPts val="8136"/>
              </a:lnSpc>
            </a:pPr>
            <a:r>
              <a:rPr lang="it-IT" sz="7200" b="1" spc="-252" dirty="0">
                <a:solidFill>
                  <a:srgbClr val="60AA82"/>
                </a:solidFill>
                <a:latin typeface="Agrandir Medium"/>
                <a:ea typeface="Agrandir Medium"/>
                <a:cs typeface="Agrandir Medium"/>
                <a:sym typeface="Agrandir Medium"/>
              </a:rPr>
              <a:t>Discussione Finale</a:t>
            </a:r>
            <a:endParaRPr lang="en-US" sz="7200" b="1" spc="-252" dirty="0">
              <a:solidFill>
                <a:srgbClr val="60AA82"/>
              </a:solidFill>
              <a:latin typeface="Agrandir Medium"/>
              <a:ea typeface="Agrandir Medium"/>
              <a:cs typeface="Agrandir Medium"/>
              <a:sym typeface="Agrandir Medium"/>
            </a:endParaRPr>
          </a:p>
        </p:txBody>
      </p:sp>
      <p:sp>
        <p:nvSpPr>
          <p:cNvPr id="4" name="AutoShape 4">
            <a:extLst>
              <a:ext uri="{FF2B5EF4-FFF2-40B4-BE49-F238E27FC236}">
                <a16:creationId xmlns:a16="http://schemas.microsoft.com/office/drawing/2014/main" id="{2017C33C-7ED3-A237-C903-DEE13A7C505E}"/>
              </a:ext>
            </a:extLst>
          </p:cNvPr>
          <p:cNvSpPr/>
          <p:nvPr/>
        </p:nvSpPr>
        <p:spPr>
          <a:xfrm>
            <a:off x="-1310368" y="430530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6" name="TextBox 6">
            <a:extLst>
              <a:ext uri="{FF2B5EF4-FFF2-40B4-BE49-F238E27FC236}">
                <a16:creationId xmlns:a16="http://schemas.microsoft.com/office/drawing/2014/main" id="{FAC812AE-209C-8046-7759-5D8451CB5089}"/>
              </a:ext>
            </a:extLst>
          </p:cNvPr>
          <p:cNvSpPr txBox="1"/>
          <p:nvPr/>
        </p:nvSpPr>
        <p:spPr>
          <a:xfrm>
            <a:off x="2374799" y="4778919"/>
            <a:ext cx="13017601" cy="6668492"/>
          </a:xfrm>
          <a:prstGeom prst="rect">
            <a:avLst/>
          </a:prstGeom>
        </p:spPr>
        <p:txBody>
          <a:bodyPr wrap="square" lIns="0" tIns="0" rIns="0" bIns="0" rtlCol="0" anchor="t">
            <a:spAutoFit/>
          </a:bodyPr>
          <a:lstStyle/>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Quale portafoglio ha funzionato meglio?</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r>
              <a:rPr lang="it-IT" sz="4400" b="1" dirty="0">
                <a:solidFill>
                  <a:srgbClr val="60AA82"/>
                </a:solidFill>
                <a:latin typeface="Trebuchet MS" panose="020B0603020202020204" pitchFamily="34" charset="0"/>
                <a:ea typeface="Agrandir Bold"/>
                <a:cs typeface="Agrandir Bold"/>
                <a:sym typeface="Agrandir Bold"/>
              </a:rPr>
              <a:t>Cosa abbiamo imparato sulla gestione del rischio?</a:t>
            </a: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a:p>
            <a:pPr algn="l">
              <a:lnSpc>
                <a:spcPts val="5150"/>
              </a:lnSpc>
            </a:pPr>
            <a:endParaRPr lang="it-IT"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a:extLst>
              <a:ext uri="{FF2B5EF4-FFF2-40B4-BE49-F238E27FC236}">
                <a16:creationId xmlns:a16="http://schemas.microsoft.com/office/drawing/2014/main" id="{3DB75F62-6D56-1E41-8407-56F9E57375BF}"/>
              </a:ext>
            </a:extLst>
          </p:cNvPr>
          <p:cNvGrpSpPr/>
          <p:nvPr/>
        </p:nvGrpSpPr>
        <p:grpSpPr>
          <a:xfrm>
            <a:off x="8673146" y="4025835"/>
            <a:ext cx="502056" cy="502056"/>
            <a:chOff x="0" y="0"/>
            <a:chExt cx="812800" cy="812800"/>
          </a:xfrm>
        </p:grpSpPr>
        <p:sp>
          <p:nvSpPr>
            <p:cNvPr id="8" name="Freeform 8">
              <a:extLst>
                <a:ext uri="{FF2B5EF4-FFF2-40B4-BE49-F238E27FC236}">
                  <a16:creationId xmlns:a16="http://schemas.microsoft.com/office/drawing/2014/main" id="{6E39156E-7560-FE63-EEA8-96475FE209BB}"/>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a:extLst>
                <a:ext uri="{FF2B5EF4-FFF2-40B4-BE49-F238E27FC236}">
                  <a16:creationId xmlns:a16="http://schemas.microsoft.com/office/drawing/2014/main" id="{5BB656FB-EC6D-B85C-13EF-A3024B9E7733}"/>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a:extLst>
              <a:ext uri="{FF2B5EF4-FFF2-40B4-BE49-F238E27FC236}">
                <a16:creationId xmlns:a16="http://schemas.microsoft.com/office/drawing/2014/main" id="{FED26043-932C-0224-6FF1-CC374B7BF5A4}"/>
              </a:ext>
            </a:extLst>
          </p:cNvPr>
          <p:cNvGrpSpPr/>
          <p:nvPr/>
        </p:nvGrpSpPr>
        <p:grpSpPr>
          <a:xfrm>
            <a:off x="1635820" y="4054272"/>
            <a:ext cx="502056" cy="502056"/>
            <a:chOff x="0" y="0"/>
            <a:chExt cx="812800" cy="812800"/>
          </a:xfrm>
        </p:grpSpPr>
        <p:sp>
          <p:nvSpPr>
            <p:cNvPr id="11" name="Freeform 11">
              <a:extLst>
                <a:ext uri="{FF2B5EF4-FFF2-40B4-BE49-F238E27FC236}">
                  <a16:creationId xmlns:a16="http://schemas.microsoft.com/office/drawing/2014/main" id="{D5AA9E76-8CC3-CBA0-525C-F0DAF05D2612}"/>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a:extLst>
                <a:ext uri="{FF2B5EF4-FFF2-40B4-BE49-F238E27FC236}">
                  <a16:creationId xmlns:a16="http://schemas.microsoft.com/office/drawing/2014/main" id="{F41A3598-53F3-EE22-E349-DEB561BCA19E}"/>
                </a:ext>
              </a:extLst>
            </p:cNvPr>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grpSp>
        <p:nvGrpSpPr>
          <p:cNvPr id="16" name="Group 16">
            <a:extLst>
              <a:ext uri="{FF2B5EF4-FFF2-40B4-BE49-F238E27FC236}">
                <a16:creationId xmlns:a16="http://schemas.microsoft.com/office/drawing/2014/main" id="{5E429BB2-843B-5890-77E5-FA2378BD5802}"/>
              </a:ext>
            </a:extLst>
          </p:cNvPr>
          <p:cNvGrpSpPr/>
          <p:nvPr/>
        </p:nvGrpSpPr>
        <p:grpSpPr>
          <a:xfrm>
            <a:off x="14630400" y="4079796"/>
            <a:ext cx="502056" cy="502056"/>
            <a:chOff x="0" y="0"/>
            <a:chExt cx="812800" cy="812800"/>
          </a:xfrm>
        </p:grpSpPr>
        <p:sp>
          <p:nvSpPr>
            <p:cNvPr id="17" name="Freeform 17">
              <a:extLst>
                <a:ext uri="{FF2B5EF4-FFF2-40B4-BE49-F238E27FC236}">
                  <a16:creationId xmlns:a16="http://schemas.microsoft.com/office/drawing/2014/main" id="{F1C81D27-B3E6-3E3A-16ED-C2D1BB6E03DB}"/>
                </a:ext>
              </a:extLst>
            </p:cNvPr>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a:extLst>
                <a:ext uri="{FF2B5EF4-FFF2-40B4-BE49-F238E27FC236}">
                  <a16:creationId xmlns:a16="http://schemas.microsoft.com/office/drawing/2014/main" id="{BCEA715E-4ED1-69DA-47A0-DBA0DDDED28C}"/>
                </a:ext>
              </a:extLst>
            </p:cNvPr>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25" name="Freeform 25">
            <a:extLst>
              <a:ext uri="{FF2B5EF4-FFF2-40B4-BE49-F238E27FC236}">
                <a16:creationId xmlns:a16="http://schemas.microsoft.com/office/drawing/2014/main" id="{249F3AF8-AA1B-FC8C-D60D-81D3AFD518EF}"/>
              </a:ext>
            </a:extLst>
          </p:cNvPr>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a:extLst>
              <a:ext uri="{FF2B5EF4-FFF2-40B4-BE49-F238E27FC236}">
                <a16:creationId xmlns:a16="http://schemas.microsoft.com/office/drawing/2014/main" id="{06DE3B8C-4C6E-30DF-436A-A7C288BE16DE}"/>
              </a:ext>
            </a:extLst>
          </p:cNvPr>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a:extLst>
              <a:ext uri="{FF2B5EF4-FFF2-40B4-BE49-F238E27FC236}">
                <a16:creationId xmlns:a16="http://schemas.microsoft.com/office/drawing/2014/main" id="{8877DA28-331E-9575-F4B7-2848A7B659ED}"/>
              </a:ext>
            </a:extLst>
          </p:cNvPr>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a:extLst>
              <a:ext uri="{FF2B5EF4-FFF2-40B4-BE49-F238E27FC236}">
                <a16:creationId xmlns:a16="http://schemas.microsoft.com/office/drawing/2014/main" id="{E622AF41-04B7-8C90-6E1F-92B019D23E3B}"/>
              </a:ext>
            </a:extLst>
          </p:cNvPr>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a:extLst>
              <a:ext uri="{FF2B5EF4-FFF2-40B4-BE49-F238E27FC236}">
                <a16:creationId xmlns:a16="http://schemas.microsoft.com/office/drawing/2014/main" id="{E783C797-D6FF-4160-4D81-CCDFAB3BADB2}"/>
              </a:ext>
            </a:extLst>
          </p:cNvPr>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extLst>
      <p:ext uri="{BB962C8B-B14F-4D97-AF65-F5344CB8AC3E}">
        <p14:creationId xmlns:p14="http://schemas.microsoft.com/office/powerpoint/2010/main" val="3644114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30E42-1D69-5EC7-0AC3-D3AB3C2A274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C3D9740-8303-05A6-C61C-DE9878A17C27}"/>
              </a:ext>
            </a:extLst>
          </p:cNvPr>
          <p:cNvSpPr/>
          <p:nvPr/>
        </p:nvSpPr>
        <p:spPr>
          <a:xfrm>
            <a:off x="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grpSp>
        <p:nvGrpSpPr>
          <p:cNvPr id="3" name="Group 3">
            <a:extLst>
              <a:ext uri="{FF2B5EF4-FFF2-40B4-BE49-F238E27FC236}">
                <a16:creationId xmlns:a16="http://schemas.microsoft.com/office/drawing/2014/main" id="{7D414E16-277B-2B52-F3CC-85EAF9556C70}"/>
              </a:ext>
            </a:extLst>
          </p:cNvPr>
          <p:cNvGrpSpPr/>
          <p:nvPr/>
        </p:nvGrpSpPr>
        <p:grpSpPr>
          <a:xfrm>
            <a:off x="-634368" y="-571500"/>
            <a:ext cx="11605544" cy="11912803"/>
            <a:chOff x="0" y="0"/>
            <a:chExt cx="3056604" cy="3137528"/>
          </a:xfrm>
        </p:grpSpPr>
        <p:sp>
          <p:nvSpPr>
            <p:cNvPr id="4" name="Freeform 4">
              <a:extLst>
                <a:ext uri="{FF2B5EF4-FFF2-40B4-BE49-F238E27FC236}">
                  <a16:creationId xmlns:a16="http://schemas.microsoft.com/office/drawing/2014/main" id="{2D6E2D5E-F7B9-A9A9-9AE0-45A23F8B2B51}"/>
                </a:ext>
              </a:extLst>
            </p:cNvPr>
            <p:cNvSpPr/>
            <p:nvPr/>
          </p:nvSpPr>
          <p:spPr>
            <a:xfrm>
              <a:off x="0" y="0"/>
              <a:ext cx="3056604" cy="3137528"/>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it-IT"/>
            </a:p>
          </p:txBody>
        </p:sp>
        <p:sp>
          <p:nvSpPr>
            <p:cNvPr id="5" name="TextBox 5">
              <a:extLst>
                <a:ext uri="{FF2B5EF4-FFF2-40B4-BE49-F238E27FC236}">
                  <a16:creationId xmlns:a16="http://schemas.microsoft.com/office/drawing/2014/main" id="{0F1196A9-DE0F-27B5-4C75-E7B4B8BEC547}"/>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6" name="TextBox 6">
            <a:extLst>
              <a:ext uri="{FF2B5EF4-FFF2-40B4-BE49-F238E27FC236}">
                <a16:creationId xmlns:a16="http://schemas.microsoft.com/office/drawing/2014/main" id="{F15DC2FF-2ABC-1F94-C984-84029FBD8B7A}"/>
              </a:ext>
            </a:extLst>
          </p:cNvPr>
          <p:cNvSpPr txBox="1"/>
          <p:nvPr/>
        </p:nvSpPr>
        <p:spPr>
          <a:xfrm>
            <a:off x="838200" y="647700"/>
            <a:ext cx="8084493" cy="2077492"/>
          </a:xfrm>
          <a:prstGeom prst="rect">
            <a:avLst/>
          </a:prstGeom>
        </p:spPr>
        <p:txBody>
          <a:bodyPr wrap="square" lIns="0" tIns="0" rIns="0" bIns="0" rtlCol="0" anchor="t">
            <a:spAutoFit/>
          </a:bodyPr>
          <a:lstStyle/>
          <a:p>
            <a:pPr marL="0" lvl="0" indent="0" algn="l">
              <a:lnSpc>
                <a:spcPts val="8136"/>
              </a:lnSpc>
            </a:pPr>
            <a:endParaRPr lang="en-US" sz="7200" b="1" spc="-252" dirty="0">
              <a:solidFill>
                <a:srgbClr val="000000"/>
              </a:solidFill>
              <a:latin typeface="Agrandir Medium"/>
              <a:ea typeface="Agrandir Medium"/>
              <a:cs typeface="Agrandir Medium"/>
              <a:sym typeface="Agrandir Medium"/>
            </a:endParaRPr>
          </a:p>
          <a:p>
            <a:pPr marL="0" lvl="0" indent="0" algn="l">
              <a:lnSpc>
                <a:spcPts val="8136"/>
              </a:lnSpc>
            </a:pPr>
            <a:r>
              <a:rPr lang="en-US" sz="7200" b="1" spc="-252" dirty="0">
                <a:solidFill>
                  <a:srgbClr val="000000"/>
                </a:solidFill>
                <a:latin typeface="Agrandir Medium"/>
                <a:ea typeface="Agrandir Medium"/>
                <a:cs typeface="Agrandir Medium"/>
                <a:sym typeface="Agrandir Medium"/>
              </a:rPr>
              <a:t> </a:t>
            </a:r>
            <a:r>
              <a:rPr lang="en-US" sz="7200" b="1" spc="-252" dirty="0" err="1">
                <a:solidFill>
                  <a:srgbClr val="000000"/>
                </a:solidFill>
                <a:latin typeface="Agrandir Medium"/>
                <a:ea typeface="Agrandir Medium"/>
                <a:cs typeface="Agrandir Medium"/>
                <a:sym typeface="Agrandir Medium"/>
              </a:rPr>
              <a:t>Errori</a:t>
            </a:r>
            <a:r>
              <a:rPr lang="en-US" sz="7200" b="1" spc="-252" dirty="0">
                <a:solidFill>
                  <a:srgbClr val="000000"/>
                </a:solidFill>
                <a:latin typeface="Agrandir Medium"/>
                <a:ea typeface="Agrandir Medium"/>
                <a:cs typeface="Agrandir Medium"/>
                <a:sym typeface="Agrandir Medium"/>
              </a:rPr>
              <a:t> </a:t>
            </a:r>
            <a:r>
              <a:rPr lang="en-US" sz="7200" b="1" spc="-252" dirty="0" err="1">
                <a:solidFill>
                  <a:srgbClr val="000000"/>
                </a:solidFill>
                <a:latin typeface="Agrandir Medium"/>
                <a:ea typeface="Agrandir Medium"/>
                <a:cs typeface="Agrandir Medium"/>
                <a:sym typeface="Agrandir Medium"/>
              </a:rPr>
              <a:t>Comuni</a:t>
            </a:r>
            <a:endParaRPr lang="en-US" sz="7200" b="1" spc="-252" dirty="0">
              <a:solidFill>
                <a:srgbClr val="000000"/>
              </a:solidFill>
              <a:latin typeface="Agrandir Medium"/>
              <a:ea typeface="Agrandir Medium"/>
              <a:cs typeface="Agrandir Medium"/>
              <a:sym typeface="Agrandir Medium"/>
            </a:endParaRPr>
          </a:p>
        </p:txBody>
      </p:sp>
      <p:sp>
        <p:nvSpPr>
          <p:cNvPr id="7" name="TextBox 7">
            <a:extLst>
              <a:ext uri="{FF2B5EF4-FFF2-40B4-BE49-F238E27FC236}">
                <a16:creationId xmlns:a16="http://schemas.microsoft.com/office/drawing/2014/main" id="{5A18D276-0356-C529-55EB-1D02F9DB5A09}"/>
              </a:ext>
            </a:extLst>
          </p:cNvPr>
          <p:cNvSpPr txBox="1"/>
          <p:nvPr/>
        </p:nvSpPr>
        <p:spPr>
          <a:xfrm>
            <a:off x="990600" y="3538094"/>
            <a:ext cx="9144000" cy="3847207"/>
          </a:xfrm>
          <a:prstGeom prst="rect">
            <a:avLst/>
          </a:prstGeom>
        </p:spPr>
        <p:txBody>
          <a:bodyPr wrap="square" lIns="0" tIns="0" rIns="0" bIns="0" rtlCol="0" anchor="t">
            <a:spAutoFit/>
          </a:bodyPr>
          <a:lstStyle/>
          <a:p>
            <a:pPr marL="571500" indent="-571500">
              <a:buFont typeface="Wingdings" panose="05000000000000000000" pitchFamily="2" charset="2"/>
              <a:buChar char="v"/>
            </a:pPr>
            <a:r>
              <a:rPr lang="it-IT" sz="3600" dirty="0">
                <a:latin typeface="Trebuchet MS" panose="020B0603020202020204" pitchFamily="34" charset="0"/>
              </a:rPr>
              <a:t>Seguire le mode</a:t>
            </a:r>
          </a:p>
          <a:p>
            <a:pPr marL="571500" indent="-571500">
              <a:buFont typeface="Wingdings" panose="05000000000000000000" pitchFamily="2" charset="2"/>
              <a:buChar char="v"/>
            </a:pPr>
            <a:r>
              <a:rPr lang="it-IT" sz="3600" dirty="0">
                <a:latin typeface="Trebuchet MS" panose="020B0603020202020204" pitchFamily="34" charset="0"/>
              </a:rPr>
              <a:t>Investire senza studiare</a:t>
            </a:r>
          </a:p>
          <a:p>
            <a:pPr marL="571500" indent="-571500">
              <a:buFont typeface="Wingdings" panose="05000000000000000000" pitchFamily="2" charset="2"/>
              <a:buChar char="v"/>
            </a:pPr>
            <a:r>
              <a:rPr lang="it-IT" sz="3600" dirty="0">
                <a:latin typeface="Trebuchet MS" panose="020B0603020202020204" pitchFamily="34" charset="0"/>
              </a:rPr>
              <a:t>Reagire emotivamente ai mercati</a:t>
            </a:r>
          </a:p>
          <a:p>
            <a:pPr marL="571500" indent="-571500">
              <a:buFont typeface="Wingdings" panose="05000000000000000000" pitchFamily="2" charset="2"/>
              <a:buChar char="v"/>
            </a:pPr>
            <a:r>
              <a:rPr lang="it-IT" sz="3600" dirty="0">
                <a:latin typeface="Trebuchet MS" panose="020B0603020202020204" pitchFamily="34" charset="0"/>
              </a:rPr>
              <a:t>Non diversificare</a:t>
            </a:r>
          </a:p>
          <a:p>
            <a:pPr marL="571500" indent="-571500">
              <a:buFont typeface="Wingdings" panose="05000000000000000000" pitchFamily="2" charset="2"/>
              <a:buChar char="v"/>
            </a:pPr>
            <a:r>
              <a:rPr lang="it-IT" sz="3600" dirty="0">
                <a:latin typeface="Trebuchet MS" panose="020B0603020202020204" pitchFamily="34" charset="0"/>
              </a:rPr>
              <a:t>Credere nei guadagni facili (giocare in borsa)</a:t>
            </a:r>
          </a:p>
          <a:p>
            <a:pPr marL="0" lvl="0" indent="0" algn="l">
              <a:spcBef>
                <a:spcPct val="0"/>
              </a:spcBef>
            </a:pPr>
            <a:r>
              <a:rPr lang="it-IT" sz="3400" u="none" spc="113" dirty="0">
                <a:solidFill>
                  <a:srgbClr val="000000"/>
                </a:solidFill>
                <a:latin typeface="Trebuchet MS" panose="020B0603020202020204" pitchFamily="34" charset="0"/>
                <a:ea typeface="Montserrat"/>
                <a:cs typeface="Montserrat"/>
                <a:sym typeface="Montserrat"/>
              </a:rPr>
              <a:t> </a:t>
            </a:r>
            <a:endParaRPr lang="en-US" sz="3400" u="none" spc="113" dirty="0">
              <a:solidFill>
                <a:srgbClr val="000000"/>
              </a:solidFill>
              <a:latin typeface="Trebuchet MS" panose="020B0603020202020204" pitchFamily="34" charset="0"/>
              <a:ea typeface="Montserrat"/>
              <a:cs typeface="Montserrat"/>
              <a:sym typeface="Montserrat"/>
            </a:endParaRPr>
          </a:p>
        </p:txBody>
      </p:sp>
      <p:sp>
        <p:nvSpPr>
          <p:cNvPr id="8" name="Freeform 8">
            <a:extLst>
              <a:ext uri="{FF2B5EF4-FFF2-40B4-BE49-F238E27FC236}">
                <a16:creationId xmlns:a16="http://schemas.microsoft.com/office/drawing/2014/main" id="{99F17DA0-EF82-2321-BCD7-E363B588C05C}"/>
              </a:ext>
            </a:extLst>
          </p:cNvPr>
          <p:cNvSpPr/>
          <p:nvPr/>
        </p:nvSpPr>
        <p:spPr>
          <a:xfrm>
            <a:off x="11889922" y="2730408"/>
            <a:ext cx="5037372" cy="4826183"/>
          </a:xfrm>
          <a:custGeom>
            <a:avLst/>
            <a:gdLst/>
            <a:ahLst/>
            <a:cxnLst/>
            <a:rect l="l" t="t" r="r" b="b"/>
            <a:pathLst>
              <a:path w="5037372" h="4826183">
                <a:moveTo>
                  <a:pt x="0" y="0"/>
                </a:moveTo>
                <a:lnTo>
                  <a:pt x="5037372" y="0"/>
                </a:lnTo>
                <a:lnTo>
                  <a:pt x="5037372" y="4826184"/>
                </a:lnTo>
                <a:lnTo>
                  <a:pt x="0" y="48261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Tree>
    <p:extLst>
      <p:ext uri="{BB962C8B-B14F-4D97-AF65-F5344CB8AC3E}">
        <p14:creationId xmlns:p14="http://schemas.microsoft.com/office/powerpoint/2010/main" val="1833515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sp>
        <p:nvSpPr>
          <p:cNvPr id="3" name="TextBox 3"/>
          <p:cNvSpPr txBox="1"/>
          <p:nvPr/>
        </p:nvSpPr>
        <p:spPr>
          <a:xfrm>
            <a:off x="3548050" y="1773329"/>
            <a:ext cx="11990412" cy="2077492"/>
          </a:xfrm>
          <a:prstGeom prst="rect">
            <a:avLst/>
          </a:prstGeom>
        </p:spPr>
        <p:txBody>
          <a:bodyPr wrap="square" lIns="0" tIns="0" rIns="0" bIns="0" rtlCol="0" anchor="t">
            <a:spAutoFit/>
          </a:bodyPr>
          <a:lstStyle/>
          <a:p>
            <a:pPr algn="ctr">
              <a:lnSpc>
                <a:spcPts val="8136"/>
              </a:lnSpc>
            </a:pPr>
            <a:r>
              <a:rPr lang="en-US" sz="7200" b="1" spc="-252" dirty="0">
                <a:solidFill>
                  <a:srgbClr val="60AA82"/>
                </a:solidFill>
                <a:latin typeface="Agrandir Medium"/>
                <a:ea typeface="Agrandir Medium"/>
                <a:cs typeface="Agrandir Medium"/>
                <a:sym typeface="Agrandir Medium"/>
              </a:rPr>
              <a:t>Chi sono </a:t>
            </a:r>
            <a:r>
              <a:rPr lang="en-US" sz="7200" b="1" spc="-252" dirty="0" err="1">
                <a:solidFill>
                  <a:srgbClr val="60AA82"/>
                </a:solidFill>
                <a:latin typeface="Agrandir Medium"/>
                <a:ea typeface="Agrandir Medium"/>
                <a:cs typeface="Agrandir Medium"/>
                <a:sym typeface="Agrandir Medium"/>
              </a:rPr>
              <a:t>i</a:t>
            </a:r>
            <a:r>
              <a:rPr lang="en-US" sz="7200" b="1" spc="-252" dirty="0">
                <a:solidFill>
                  <a:srgbClr val="60AA82"/>
                </a:solidFill>
                <a:latin typeface="Agrandir Medium"/>
                <a:ea typeface="Agrandir Medium"/>
                <a:cs typeface="Agrandir Medium"/>
                <a:sym typeface="Agrandir Medium"/>
              </a:rPr>
              <a:t> </a:t>
            </a:r>
            <a:r>
              <a:rPr lang="en-US" sz="7200" b="1" spc="-252" dirty="0" err="1">
                <a:solidFill>
                  <a:srgbClr val="60AA82"/>
                </a:solidFill>
                <a:latin typeface="Agrandir Medium"/>
                <a:ea typeface="Agrandir Medium"/>
                <a:cs typeface="Agrandir Medium"/>
                <a:sym typeface="Agrandir Medium"/>
              </a:rPr>
              <a:t>soggetti</a:t>
            </a:r>
            <a:r>
              <a:rPr lang="en-US" sz="7200" b="1" spc="-252" dirty="0">
                <a:solidFill>
                  <a:srgbClr val="60AA82"/>
                </a:solidFill>
                <a:latin typeface="Agrandir Medium"/>
                <a:ea typeface="Agrandir Medium"/>
                <a:cs typeface="Agrandir Medium"/>
                <a:sym typeface="Agrandir Medium"/>
              </a:rPr>
              <a:t> </a:t>
            </a:r>
            <a:r>
              <a:rPr lang="en-US" sz="7200" b="1" spc="-252" dirty="0" err="1">
                <a:solidFill>
                  <a:srgbClr val="60AA82"/>
                </a:solidFill>
                <a:latin typeface="Agrandir Medium"/>
                <a:ea typeface="Agrandir Medium"/>
                <a:cs typeface="Agrandir Medium"/>
                <a:sym typeface="Agrandir Medium"/>
              </a:rPr>
              <a:t>presenti</a:t>
            </a:r>
            <a:r>
              <a:rPr lang="en-US" sz="7200" b="1" spc="-252" dirty="0">
                <a:solidFill>
                  <a:srgbClr val="60AA82"/>
                </a:solidFill>
                <a:latin typeface="Agrandir Medium"/>
                <a:ea typeface="Agrandir Medium"/>
                <a:cs typeface="Agrandir Medium"/>
                <a:sym typeface="Agrandir Medium"/>
              </a:rPr>
              <a:t> </a:t>
            </a:r>
            <a:r>
              <a:rPr lang="en-US" sz="7200" b="1" spc="-252" dirty="0" err="1">
                <a:solidFill>
                  <a:srgbClr val="60AA82"/>
                </a:solidFill>
                <a:latin typeface="Agrandir Medium"/>
                <a:ea typeface="Agrandir Medium"/>
                <a:cs typeface="Agrandir Medium"/>
                <a:sym typeface="Agrandir Medium"/>
              </a:rPr>
              <a:t>nei</a:t>
            </a:r>
            <a:r>
              <a:rPr lang="en-US" sz="7200" b="1" spc="-252" dirty="0">
                <a:solidFill>
                  <a:srgbClr val="60AA82"/>
                </a:solidFill>
                <a:latin typeface="Agrandir Medium"/>
                <a:ea typeface="Agrandir Medium"/>
                <a:cs typeface="Agrandir Medium"/>
                <a:sym typeface="Agrandir Medium"/>
              </a:rPr>
              <a:t> </a:t>
            </a:r>
            <a:r>
              <a:rPr lang="en-US" sz="7200" b="1" spc="-252" dirty="0" err="1">
                <a:solidFill>
                  <a:srgbClr val="60AA82"/>
                </a:solidFill>
                <a:latin typeface="Agrandir Medium"/>
                <a:ea typeface="Agrandir Medium"/>
                <a:cs typeface="Agrandir Medium"/>
                <a:sym typeface="Agrandir Medium"/>
              </a:rPr>
              <a:t>mercati</a:t>
            </a:r>
            <a:r>
              <a:rPr lang="en-US" sz="7200" b="1" spc="-252" dirty="0">
                <a:solidFill>
                  <a:srgbClr val="60AA82"/>
                </a:solidFill>
                <a:latin typeface="Agrandir Medium"/>
                <a:ea typeface="Agrandir Medium"/>
                <a:cs typeface="Agrandir Medium"/>
                <a:sym typeface="Agrandir Medium"/>
              </a:rPr>
              <a:t> finanziari?</a:t>
            </a:r>
          </a:p>
        </p:txBody>
      </p:sp>
      <p:sp>
        <p:nvSpPr>
          <p:cNvPr id="4" name="AutoShape 4"/>
          <p:cNvSpPr/>
          <p:nvPr/>
        </p:nvSpPr>
        <p:spPr>
          <a:xfrm>
            <a:off x="-886757" y="4952710"/>
            <a:ext cx="20061513" cy="0"/>
          </a:xfrm>
          <a:prstGeom prst="line">
            <a:avLst/>
          </a:prstGeom>
          <a:ln w="28575" cap="flat">
            <a:solidFill>
              <a:srgbClr val="60AA82"/>
            </a:solidFill>
            <a:prstDash val="solid"/>
            <a:headEnd type="none" w="sm" len="sm"/>
            <a:tailEnd type="none" w="sm" len="sm"/>
          </a:ln>
        </p:spPr>
        <p:txBody>
          <a:bodyPr/>
          <a:lstStyle/>
          <a:p>
            <a:endParaRPr lang="it-IT"/>
          </a:p>
        </p:txBody>
      </p:sp>
      <p:sp>
        <p:nvSpPr>
          <p:cNvPr id="5" name="TextBox 5"/>
          <p:cNvSpPr txBox="1"/>
          <p:nvPr/>
        </p:nvSpPr>
        <p:spPr>
          <a:xfrm>
            <a:off x="1635820" y="5360459"/>
            <a:ext cx="2478980" cy="666849"/>
          </a:xfrm>
          <a:prstGeom prst="rect">
            <a:avLst/>
          </a:prstGeom>
        </p:spPr>
        <p:txBody>
          <a:bodyPr wrap="square" lIns="0" tIns="0" rIns="0" bIns="0" rtlCol="0" anchor="t">
            <a:spAutoFit/>
          </a:bodyPr>
          <a:lstStyle/>
          <a:p>
            <a:pPr algn="l">
              <a:lnSpc>
                <a:spcPts val="5150"/>
              </a:lnSpc>
            </a:pPr>
            <a:r>
              <a:rPr lang="en-US" sz="4400" b="1" dirty="0" err="1">
                <a:solidFill>
                  <a:srgbClr val="60AA82"/>
                </a:solidFill>
                <a:latin typeface="Trebuchet MS" panose="020B0603020202020204" pitchFamily="34" charset="0"/>
                <a:ea typeface="Agrandir Bold"/>
                <a:cs typeface="Agrandir Bold"/>
                <a:sym typeface="Agrandir Bold"/>
              </a:rPr>
              <a:t>Emittenti</a:t>
            </a:r>
            <a:endParaRPr lang="en-US" sz="4400" b="1" dirty="0">
              <a:solidFill>
                <a:srgbClr val="60AA82"/>
              </a:solidFill>
              <a:latin typeface="Trebuchet MS" panose="020B0603020202020204" pitchFamily="34" charset="0"/>
              <a:ea typeface="Agrandir Bold"/>
              <a:cs typeface="Agrandir Bold"/>
              <a:sym typeface="Agrandir Bold"/>
            </a:endParaRPr>
          </a:p>
        </p:txBody>
      </p:sp>
      <p:sp>
        <p:nvSpPr>
          <p:cNvPr id="6" name="TextBox 6"/>
          <p:cNvSpPr txBox="1"/>
          <p:nvPr/>
        </p:nvSpPr>
        <p:spPr>
          <a:xfrm>
            <a:off x="6529124" y="5360459"/>
            <a:ext cx="3961903" cy="672428"/>
          </a:xfrm>
          <a:prstGeom prst="rect">
            <a:avLst/>
          </a:prstGeom>
        </p:spPr>
        <p:txBody>
          <a:bodyPr wrap="square" lIns="0" tIns="0" rIns="0" bIns="0" rtlCol="0" anchor="t">
            <a:spAutoFit/>
          </a:bodyPr>
          <a:lstStyle/>
          <a:p>
            <a:pPr algn="l">
              <a:lnSpc>
                <a:spcPts val="5150"/>
              </a:lnSpc>
            </a:pPr>
            <a:r>
              <a:rPr lang="en-US" sz="4400" b="1" dirty="0" err="1">
                <a:solidFill>
                  <a:srgbClr val="60AA82"/>
                </a:solidFill>
                <a:latin typeface="Trebuchet MS" panose="020B0603020202020204" pitchFamily="34" charset="0"/>
                <a:ea typeface="Agrandir Bold"/>
                <a:cs typeface="Agrandir Bold"/>
                <a:sym typeface="Agrandir Bold"/>
              </a:rPr>
              <a:t>Investitori</a:t>
            </a:r>
            <a:endParaRPr lang="en-US" sz="4400" b="1" dirty="0">
              <a:solidFill>
                <a:srgbClr val="60AA82"/>
              </a:solidFill>
              <a:latin typeface="Trebuchet MS" panose="020B0603020202020204" pitchFamily="34" charset="0"/>
              <a:ea typeface="Agrandir Bold"/>
              <a:cs typeface="Agrandir Bold"/>
              <a:sym typeface="Agrandir Bold"/>
            </a:endParaRPr>
          </a:p>
        </p:txBody>
      </p:sp>
      <p:grpSp>
        <p:nvGrpSpPr>
          <p:cNvPr id="7" name="Group 7"/>
          <p:cNvGrpSpPr/>
          <p:nvPr/>
        </p:nvGrpSpPr>
        <p:grpSpPr>
          <a:xfrm>
            <a:off x="8641943" y="4701682"/>
            <a:ext cx="502056" cy="50205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9" name="TextBox 9"/>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grpSp>
        <p:nvGrpSpPr>
          <p:cNvPr id="10" name="Group 10"/>
          <p:cNvGrpSpPr/>
          <p:nvPr/>
        </p:nvGrpSpPr>
        <p:grpSpPr>
          <a:xfrm>
            <a:off x="1635820" y="4701682"/>
            <a:ext cx="502056" cy="50205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p:spPr>
          <p:txBody>
            <a:bodyPr/>
            <a:lstStyle/>
            <a:p>
              <a:endParaRPr lang="it-IT"/>
            </a:p>
          </p:txBody>
        </p:sp>
        <p:sp>
          <p:nvSpPr>
            <p:cNvPr id="12" name="TextBox 12"/>
            <p:cNvSpPr txBox="1"/>
            <p:nvPr/>
          </p:nvSpPr>
          <p:spPr>
            <a:xfrm>
              <a:off x="127000" y="165100"/>
              <a:ext cx="558800" cy="520700"/>
            </a:xfrm>
            <a:prstGeom prst="rect">
              <a:avLst/>
            </a:prstGeom>
          </p:spPr>
          <p:txBody>
            <a:bodyPr lIns="50800" tIns="50800" rIns="50800" bIns="50800" rtlCol="0" anchor="ctr"/>
            <a:lstStyle/>
            <a:p>
              <a:pPr algn="ctr">
                <a:lnSpc>
                  <a:spcPts val="2266"/>
                </a:lnSpc>
              </a:pPr>
              <a:endParaRPr/>
            </a:p>
          </p:txBody>
        </p:sp>
      </p:grpSp>
      <p:sp>
        <p:nvSpPr>
          <p:cNvPr id="13" name="TextBox 13"/>
          <p:cNvSpPr txBox="1"/>
          <p:nvPr/>
        </p:nvSpPr>
        <p:spPr>
          <a:xfrm>
            <a:off x="1371600" y="6325659"/>
            <a:ext cx="3916876" cy="3244478"/>
          </a:xfrm>
          <a:prstGeom prst="rect">
            <a:avLst/>
          </a:prstGeom>
        </p:spPr>
        <p:txBody>
          <a:bodyPr wrap="square" lIns="0" tIns="0" rIns="0" bIns="0" rtlCol="0" anchor="t">
            <a:spAutoFit/>
          </a:bodyPr>
          <a:lstStyle/>
          <a:p>
            <a:pPr algn="just">
              <a:lnSpc>
                <a:spcPts val="2340"/>
              </a:lnSpc>
            </a:pPr>
            <a:r>
              <a:rPr lang="it-IT" sz="2400" b="1" dirty="0">
                <a:solidFill>
                  <a:srgbClr val="000000"/>
                </a:solidFill>
                <a:latin typeface="Trebuchet MS" panose="020B0603020202020204" pitchFamily="34" charset="0"/>
                <a:ea typeface="Montserrat Medium"/>
                <a:cs typeface="Montserrat Medium"/>
                <a:sym typeface="Montserrat Medium"/>
              </a:rPr>
              <a:t>Soggetti che, per il finanziamento delle proprie attività, emettono strumenti finanziari  che possono essere scambiati su un mercato. Le imprese organizzate in forma di società di capitali, gli enti pubblici e lo Stato sono i più importanti emittenti di strumenti finanziari.</a:t>
            </a:r>
            <a:endParaRPr lang="en-US" sz="2400" b="1" dirty="0">
              <a:solidFill>
                <a:srgbClr val="000000"/>
              </a:solidFill>
              <a:latin typeface="Trebuchet MS" panose="020B0603020202020204" pitchFamily="34" charset="0"/>
              <a:ea typeface="Montserrat Medium"/>
              <a:cs typeface="Montserrat Medium"/>
              <a:sym typeface="Montserrat Medium"/>
            </a:endParaRPr>
          </a:p>
        </p:txBody>
      </p:sp>
      <p:sp>
        <p:nvSpPr>
          <p:cNvPr id="14" name="TextBox 14"/>
          <p:cNvSpPr txBox="1"/>
          <p:nvPr/>
        </p:nvSpPr>
        <p:spPr>
          <a:xfrm>
            <a:off x="6529124" y="6325659"/>
            <a:ext cx="4138876" cy="1769715"/>
          </a:xfrm>
          <a:prstGeom prst="rect">
            <a:avLst/>
          </a:prstGeom>
        </p:spPr>
        <p:txBody>
          <a:bodyPr wrap="square" lIns="0" tIns="0" rIns="0" bIns="0" rtlCol="0" anchor="t">
            <a:spAutoFit/>
          </a:bodyPr>
          <a:lstStyle/>
          <a:p>
            <a:pPr algn="just">
              <a:lnSpc>
                <a:spcPts val="2340"/>
              </a:lnSpc>
            </a:pPr>
            <a:r>
              <a:rPr lang="it-IT" sz="2400" b="1" dirty="0">
                <a:solidFill>
                  <a:srgbClr val="000000"/>
                </a:solidFill>
                <a:latin typeface="Trebuchet MS" panose="020B0603020202020204" pitchFamily="34" charset="0"/>
                <a:ea typeface="Montserrat Medium"/>
                <a:cs typeface="Montserrat Medium"/>
                <a:sym typeface="Montserrat Medium"/>
              </a:rPr>
              <a:t>Soggetti che si recano sul mercato per reperire ed effettuare la compravendita di strumenti finanziari, con l’obiettivo di ottenere un rendimento.</a:t>
            </a:r>
            <a:endParaRPr lang="en-US" sz="2400" b="1" dirty="0">
              <a:solidFill>
                <a:srgbClr val="000000"/>
              </a:solidFill>
              <a:latin typeface="Trebuchet MS" panose="020B0603020202020204" pitchFamily="34" charset="0"/>
              <a:ea typeface="Montserrat Medium"/>
              <a:cs typeface="Montserrat Medium"/>
              <a:sym typeface="Montserrat Medium"/>
            </a:endParaRPr>
          </a:p>
        </p:txBody>
      </p:sp>
      <p:sp>
        <p:nvSpPr>
          <p:cNvPr id="15" name="TextBox 15"/>
          <p:cNvSpPr txBox="1"/>
          <p:nvPr/>
        </p:nvSpPr>
        <p:spPr>
          <a:xfrm>
            <a:off x="12410902" y="5360459"/>
            <a:ext cx="4581697" cy="672428"/>
          </a:xfrm>
          <a:prstGeom prst="rect">
            <a:avLst/>
          </a:prstGeom>
        </p:spPr>
        <p:txBody>
          <a:bodyPr wrap="square" lIns="0" tIns="0" rIns="0" bIns="0" rtlCol="0" anchor="t">
            <a:spAutoFit/>
          </a:bodyPr>
          <a:lstStyle/>
          <a:p>
            <a:pPr algn="l">
              <a:lnSpc>
                <a:spcPts val="5150"/>
              </a:lnSpc>
            </a:pPr>
            <a:r>
              <a:rPr lang="en-US" sz="4400" b="1" dirty="0" err="1">
                <a:solidFill>
                  <a:srgbClr val="60AA82"/>
                </a:solidFill>
                <a:latin typeface="Trebuchet MS" panose="020B0603020202020204" pitchFamily="34" charset="0"/>
                <a:ea typeface="Agrandir Bold"/>
                <a:cs typeface="Agrandir Bold"/>
                <a:sym typeface="Agrandir Bold"/>
              </a:rPr>
              <a:t>Intermediari</a:t>
            </a:r>
            <a:endParaRPr lang="en-US" sz="4400" b="1" dirty="0">
              <a:solidFill>
                <a:srgbClr val="60AA82"/>
              </a:solidFill>
              <a:latin typeface="Trebuchet MS" panose="020B0603020202020204" pitchFamily="34" charset="0"/>
              <a:ea typeface="Agrandir Bold"/>
              <a:cs typeface="Agrandir Bold"/>
              <a:sym typeface="Agrandir Bold"/>
            </a:endParaRPr>
          </a:p>
        </p:txBody>
      </p:sp>
      <p:grpSp>
        <p:nvGrpSpPr>
          <p:cNvPr id="16" name="Group 16"/>
          <p:cNvGrpSpPr/>
          <p:nvPr/>
        </p:nvGrpSpPr>
        <p:grpSpPr>
          <a:xfrm>
            <a:off x="14478000" y="4701682"/>
            <a:ext cx="502056" cy="50205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lnTo>
                    <a:pt x="523042" y="124802"/>
                  </a:lnTo>
                  <a:lnTo>
                    <a:pt x="693768" y="119032"/>
                  </a:lnTo>
                  <a:lnTo>
                    <a:pt x="687998" y="289758"/>
                  </a:lnTo>
                  <a:lnTo>
                    <a:pt x="812800" y="406400"/>
                  </a:lnTo>
                  <a:lnTo>
                    <a:pt x="687998" y="523042"/>
                  </a:lnTo>
                  <a:lnTo>
                    <a:pt x="693768" y="693768"/>
                  </a:lnTo>
                  <a:lnTo>
                    <a:pt x="523042" y="687998"/>
                  </a:lnTo>
                  <a:lnTo>
                    <a:pt x="406400" y="812800"/>
                  </a:lnTo>
                  <a:lnTo>
                    <a:pt x="289758" y="687998"/>
                  </a:lnTo>
                  <a:lnTo>
                    <a:pt x="119032" y="693768"/>
                  </a:lnTo>
                  <a:lnTo>
                    <a:pt x="124802" y="523042"/>
                  </a:lnTo>
                  <a:lnTo>
                    <a:pt x="0" y="406400"/>
                  </a:lnTo>
                  <a:lnTo>
                    <a:pt x="124802" y="289758"/>
                  </a:lnTo>
                  <a:lnTo>
                    <a:pt x="119032" y="119032"/>
                  </a:lnTo>
                  <a:lnTo>
                    <a:pt x="289758" y="124802"/>
                  </a:lnTo>
                  <a:lnTo>
                    <a:pt x="406400" y="0"/>
                  </a:lnTo>
                  <a:close/>
                </a:path>
              </a:pathLst>
            </a:custGeom>
            <a:solidFill>
              <a:srgbClr val="60AA82"/>
            </a:solidFill>
            <a:ln cap="sq">
              <a:noFill/>
              <a:prstDash val="solid"/>
              <a:miter/>
            </a:ln>
          </p:spPr>
          <p:txBody>
            <a:bodyPr/>
            <a:lstStyle/>
            <a:p>
              <a:endParaRPr lang="it-IT"/>
            </a:p>
          </p:txBody>
        </p:sp>
        <p:sp>
          <p:nvSpPr>
            <p:cNvPr id="18" name="TextBox 18"/>
            <p:cNvSpPr txBox="1"/>
            <p:nvPr/>
          </p:nvSpPr>
          <p:spPr>
            <a:xfrm>
              <a:off x="127000" y="165100"/>
              <a:ext cx="558800" cy="520700"/>
            </a:xfrm>
            <a:prstGeom prst="rect">
              <a:avLst/>
            </a:prstGeom>
          </p:spPr>
          <p:txBody>
            <a:bodyPr lIns="50800" tIns="50800" rIns="50800" bIns="50800" rtlCol="0" anchor="ctr"/>
            <a:lstStyle/>
            <a:p>
              <a:pPr marL="0" lvl="0" indent="0" algn="ctr">
                <a:lnSpc>
                  <a:spcPts val="2266"/>
                </a:lnSpc>
                <a:spcBef>
                  <a:spcPct val="0"/>
                </a:spcBef>
              </a:pPr>
              <a:endParaRPr/>
            </a:p>
          </p:txBody>
        </p:sp>
      </p:grpSp>
      <p:sp>
        <p:nvSpPr>
          <p:cNvPr id="19" name="TextBox 19"/>
          <p:cNvSpPr txBox="1"/>
          <p:nvPr/>
        </p:nvSpPr>
        <p:spPr>
          <a:xfrm>
            <a:off x="12410902" y="6325659"/>
            <a:ext cx="4138876" cy="2654573"/>
          </a:xfrm>
          <a:prstGeom prst="rect">
            <a:avLst/>
          </a:prstGeom>
        </p:spPr>
        <p:txBody>
          <a:bodyPr wrap="square" lIns="0" tIns="0" rIns="0" bIns="0" rtlCol="0" anchor="t">
            <a:spAutoFit/>
          </a:bodyPr>
          <a:lstStyle/>
          <a:p>
            <a:pPr algn="just">
              <a:lnSpc>
                <a:spcPts val="2340"/>
              </a:lnSpc>
            </a:pPr>
            <a:r>
              <a:rPr lang="it-IT" sz="2400" b="1" dirty="0">
                <a:solidFill>
                  <a:srgbClr val="000000"/>
                </a:solidFill>
                <a:latin typeface="Trebuchet MS" panose="020B0603020202020204" pitchFamily="34" charset="0"/>
                <a:ea typeface="Montserrat Medium"/>
                <a:cs typeface="Montserrat Medium"/>
                <a:sym typeface="Montserrat Medium"/>
              </a:rPr>
              <a:t>Soggetti che fungono da “ponte” tra chi offre strumenti finanziari e chi desidera investire. In altre parole, mettono in relazione famiglie, imprese e istituzioni pubbliche, facilitando la circolazione delle risorse economiche.</a:t>
            </a:r>
            <a:endParaRPr lang="en-US" sz="2400" b="1" dirty="0">
              <a:solidFill>
                <a:srgbClr val="000000"/>
              </a:solidFill>
              <a:latin typeface="Trebuchet MS" panose="020B0603020202020204" pitchFamily="34" charset="0"/>
              <a:ea typeface="Montserrat Medium"/>
              <a:cs typeface="Montserrat Medium"/>
              <a:sym typeface="Montserrat Medium"/>
            </a:endParaRPr>
          </a:p>
        </p:txBody>
      </p:sp>
      <p:sp>
        <p:nvSpPr>
          <p:cNvPr id="25" name="Freeform 25"/>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26" name="Freeform 26"/>
          <p:cNvSpPr/>
          <p:nvPr/>
        </p:nvSpPr>
        <p:spPr>
          <a:xfrm>
            <a:off x="-1791584" y="7790604"/>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27" name="Freeform 27"/>
          <p:cNvSpPr/>
          <p:nvPr/>
        </p:nvSpPr>
        <p:spPr>
          <a:xfrm>
            <a:off x="16858779" y="7790604"/>
            <a:ext cx="2163234" cy="3572134"/>
          </a:xfrm>
          <a:custGeom>
            <a:avLst/>
            <a:gdLst/>
            <a:ahLst/>
            <a:cxnLst/>
            <a:rect l="l" t="t" r="r" b="b"/>
            <a:pathLst>
              <a:path w="2163234" h="3572134">
                <a:moveTo>
                  <a:pt x="0" y="0"/>
                </a:moveTo>
                <a:lnTo>
                  <a:pt x="2163234" y="0"/>
                </a:lnTo>
                <a:lnTo>
                  <a:pt x="2163234" y="3572135"/>
                </a:lnTo>
                <a:lnTo>
                  <a:pt x="0" y="357213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28" name="Freeform 28"/>
          <p:cNvSpPr/>
          <p:nvPr/>
        </p:nvSpPr>
        <p:spPr>
          <a:xfrm>
            <a:off x="-749865" y="-587294"/>
            <a:ext cx="2636713" cy="3573727"/>
          </a:xfrm>
          <a:custGeom>
            <a:avLst/>
            <a:gdLst/>
            <a:ahLst/>
            <a:cxnLst/>
            <a:rect l="l" t="t" r="r" b="b"/>
            <a:pathLst>
              <a:path w="2636713" h="3573727">
                <a:moveTo>
                  <a:pt x="0" y="0"/>
                </a:moveTo>
                <a:lnTo>
                  <a:pt x="2636713" y="0"/>
                </a:lnTo>
                <a:lnTo>
                  <a:pt x="2636713" y="3573727"/>
                </a:lnTo>
                <a:lnTo>
                  <a:pt x="0" y="357372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29" name="Freeform 29"/>
          <p:cNvSpPr/>
          <p:nvPr/>
        </p:nvSpPr>
        <p:spPr>
          <a:xfrm>
            <a:off x="16425218" y="606167"/>
            <a:ext cx="3030355" cy="2380266"/>
          </a:xfrm>
          <a:custGeom>
            <a:avLst/>
            <a:gdLst/>
            <a:ahLst/>
            <a:cxnLst/>
            <a:rect l="l" t="t" r="r" b="b"/>
            <a:pathLst>
              <a:path w="3030355" h="2380266">
                <a:moveTo>
                  <a:pt x="0" y="0"/>
                </a:moveTo>
                <a:lnTo>
                  <a:pt x="3030355" y="0"/>
                </a:lnTo>
                <a:lnTo>
                  <a:pt x="3030355" y="2380266"/>
                </a:lnTo>
                <a:lnTo>
                  <a:pt x="0" y="238026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15E2-413D-1D43-F912-C234185D02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EB663DE-4C59-7282-0C13-17CA160CD276}"/>
              </a:ext>
            </a:extLst>
          </p:cNvPr>
          <p:cNvSpPr/>
          <p:nvPr/>
        </p:nvSpPr>
        <p:spPr>
          <a:xfrm>
            <a:off x="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grpSp>
        <p:nvGrpSpPr>
          <p:cNvPr id="3" name="Group 3">
            <a:extLst>
              <a:ext uri="{FF2B5EF4-FFF2-40B4-BE49-F238E27FC236}">
                <a16:creationId xmlns:a16="http://schemas.microsoft.com/office/drawing/2014/main" id="{E30B833D-261B-4CDE-9BF1-5CFEC61B4139}"/>
              </a:ext>
            </a:extLst>
          </p:cNvPr>
          <p:cNvGrpSpPr/>
          <p:nvPr/>
        </p:nvGrpSpPr>
        <p:grpSpPr>
          <a:xfrm>
            <a:off x="-634368" y="-571500"/>
            <a:ext cx="11605544" cy="11912803"/>
            <a:chOff x="0" y="0"/>
            <a:chExt cx="3056604" cy="3137528"/>
          </a:xfrm>
        </p:grpSpPr>
        <p:sp>
          <p:nvSpPr>
            <p:cNvPr id="4" name="Freeform 4">
              <a:extLst>
                <a:ext uri="{FF2B5EF4-FFF2-40B4-BE49-F238E27FC236}">
                  <a16:creationId xmlns:a16="http://schemas.microsoft.com/office/drawing/2014/main" id="{0EB5EB0B-DD92-F2CC-C874-22A873223A2F}"/>
                </a:ext>
              </a:extLst>
            </p:cNvPr>
            <p:cNvSpPr/>
            <p:nvPr/>
          </p:nvSpPr>
          <p:spPr>
            <a:xfrm>
              <a:off x="0" y="0"/>
              <a:ext cx="3056604" cy="3137528"/>
            </a:xfrm>
            <a:custGeom>
              <a:avLst/>
              <a:gdLst/>
              <a:ahLst/>
              <a:cxnLst/>
              <a:rect l="l" t="t" r="r" b="b"/>
              <a:pathLst>
                <a:path w="3056604" h="3137528">
                  <a:moveTo>
                    <a:pt x="0" y="0"/>
                  </a:moveTo>
                  <a:lnTo>
                    <a:pt x="3056604" y="0"/>
                  </a:lnTo>
                  <a:lnTo>
                    <a:pt x="3056604" y="3137528"/>
                  </a:lnTo>
                  <a:lnTo>
                    <a:pt x="0" y="3137528"/>
                  </a:lnTo>
                  <a:close/>
                </a:path>
              </a:pathLst>
            </a:custGeom>
            <a:solidFill>
              <a:srgbClr val="FFFFFF"/>
            </a:solidFill>
          </p:spPr>
          <p:txBody>
            <a:bodyPr/>
            <a:lstStyle/>
            <a:p>
              <a:endParaRPr lang="it-IT"/>
            </a:p>
          </p:txBody>
        </p:sp>
        <p:sp>
          <p:nvSpPr>
            <p:cNvPr id="5" name="TextBox 5">
              <a:extLst>
                <a:ext uri="{FF2B5EF4-FFF2-40B4-BE49-F238E27FC236}">
                  <a16:creationId xmlns:a16="http://schemas.microsoft.com/office/drawing/2014/main" id="{F12ED499-2D13-5BA2-92C0-D01F6E7C7B78}"/>
                </a:ext>
              </a:extLst>
            </p:cNvPr>
            <p:cNvSpPr txBox="1"/>
            <p:nvPr/>
          </p:nvSpPr>
          <p:spPr>
            <a:xfrm>
              <a:off x="0" y="38100"/>
              <a:ext cx="3056604" cy="3099428"/>
            </a:xfrm>
            <a:prstGeom prst="rect">
              <a:avLst/>
            </a:prstGeom>
          </p:spPr>
          <p:txBody>
            <a:bodyPr lIns="50800" tIns="50800" rIns="50800" bIns="50800" rtlCol="0" anchor="ctr"/>
            <a:lstStyle/>
            <a:p>
              <a:pPr algn="ctr">
                <a:lnSpc>
                  <a:spcPts val="2266"/>
                </a:lnSpc>
              </a:pPr>
              <a:endParaRPr/>
            </a:p>
          </p:txBody>
        </p:sp>
      </p:grpSp>
      <p:sp>
        <p:nvSpPr>
          <p:cNvPr id="6" name="TextBox 6">
            <a:extLst>
              <a:ext uri="{FF2B5EF4-FFF2-40B4-BE49-F238E27FC236}">
                <a16:creationId xmlns:a16="http://schemas.microsoft.com/office/drawing/2014/main" id="{B7526434-0CFE-6559-605F-EB5F7F7AA1ED}"/>
              </a:ext>
            </a:extLst>
          </p:cNvPr>
          <p:cNvSpPr txBox="1"/>
          <p:nvPr/>
        </p:nvSpPr>
        <p:spPr>
          <a:xfrm>
            <a:off x="838200" y="647700"/>
            <a:ext cx="8084493" cy="2077492"/>
          </a:xfrm>
          <a:prstGeom prst="rect">
            <a:avLst/>
          </a:prstGeom>
        </p:spPr>
        <p:txBody>
          <a:bodyPr wrap="square" lIns="0" tIns="0" rIns="0" bIns="0" rtlCol="0" anchor="t">
            <a:spAutoFit/>
          </a:bodyPr>
          <a:lstStyle/>
          <a:p>
            <a:pPr marL="0" lvl="0" indent="0" algn="l">
              <a:lnSpc>
                <a:spcPts val="8136"/>
              </a:lnSpc>
            </a:pPr>
            <a:endParaRPr lang="en-US" sz="7200" b="1" spc="-252" dirty="0">
              <a:solidFill>
                <a:srgbClr val="000000"/>
              </a:solidFill>
              <a:latin typeface="Agrandir Medium"/>
              <a:ea typeface="Agrandir Medium"/>
              <a:cs typeface="Agrandir Medium"/>
              <a:sym typeface="Agrandir Medium"/>
            </a:endParaRPr>
          </a:p>
          <a:p>
            <a:pPr marL="0" lvl="0" indent="0" algn="l">
              <a:lnSpc>
                <a:spcPts val="8136"/>
              </a:lnSpc>
            </a:pPr>
            <a:r>
              <a:rPr lang="en-US" sz="7200" b="1" spc="-252" dirty="0">
                <a:solidFill>
                  <a:srgbClr val="000000"/>
                </a:solidFill>
                <a:latin typeface="Agrandir Medium"/>
                <a:ea typeface="Agrandir Medium"/>
                <a:cs typeface="Agrandir Medium"/>
                <a:sym typeface="Agrandir Medium"/>
              </a:rPr>
              <a:t> </a:t>
            </a:r>
            <a:r>
              <a:rPr lang="en-US" sz="7200" b="1" spc="-252" dirty="0" err="1">
                <a:solidFill>
                  <a:srgbClr val="000000"/>
                </a:solidFill>
                <a:latin typeface="Agrandir Medium"/>
                <a:ea typeface="Agrandir Medium"/>
                <a:cs typeface="Agrandir Medium"/>
                <a:sym typeface="Agrandir Medium"/>
              </a:rPr>
              <a:t>Conclusioni</a:t>
            </a:r>
            <a:endParaRPr lang="en-US" sz="7200" b="1" spc="-252" dirty="0">
              <a:solidFill>
                <a:srgbClr val="000000"/>
              </a:solidFill>
              <a:latin typeface="Agrandir Medium"/>
              <a:ea typeface="Agrandir Medium"/>
              <a:cs typeface="Agrandir Medium"/>
              <a:sym typeface="Agrandir Medium"/>
            </a:endParaRPr>
          </a:p>
        </p:txBody>
      </p:sp>
      <p:sp>
        <p:nvSpPr>
          <p:cNvPr id="7" name="TextBox 7">
            <a:extLst>
              <a:ext uri="{FF2B5EF4-FFF2-40B4-BE49-F238E27FC236}">
                <a16:creationId xmlns:a16="http://schemas.microsoft.com/office/drawing/2014/main" id="{100EC526-9FA1-A4AE-E84D-413F4A9395D0}"/>
              </a:ext>
            </a:extLst>
          </p:cNvPr>
          <p:cNvSpPr txBox="1"/>
          <p:nvPr/>
        </p:nvSpPr>
        <p:spPr>
          <a:xfrm>
            <a:off x="990600" y="3538094"/>
            <a:ext cx="9144000" cy="3293209"/>
          </a:xfrm>
          <a:prstGeom prst="rect">
            <a:avLst/>
          </a:prstGeom>
        </p:spPr>
        <p:txBody>
          <a:bodyPr wrap="square" lIns="0" tIns="0" rIns="0" bIns="0" rtlCol="0" anchor="t">
            <a:spAutoFit/>
          </a:bodyPr>
          <a:lstStyle/>
          <a:p>
            <a:pPr marL="571500" indent="-571500">
              <a:buFont typeface="Wingdings" panose="05000000000000000000" pitchFamily="2" charset="2"/>
              <a:buChar char="v"/>
            </a:pPr>
            <a:r>
              <a:rPr lang="it-IT" sz="3600" dirty="0">
                <a:latin typeface="Trebuchet MS" panose="020B0603020202020204" pitchFamily="34" charset="0"/>
              </a:rPr>
              <a:t>Conoscenza e disciplina sono fondamentali</a:t>
            </a:r>
          </a:p>
          <a:p>
            <a:pPr marL="571500" indent="-571500">
              <a:buFont typeface="Wingdings" panose="05000000000000000000" pitchFamily="2" charset="2"/>
              <a:buChar char="v"/>
            </a:pPr>
            <a:r>
              <a:rPr lang="it-IT" sz="3600" dirty="0">
                <a:latin typeface="Trebuchet MS" panose="020B0603020202020204" pitchFamily="34" charset="0"/>
              </a:rPr>
              <a:t>Investire è una decisione di lungo periodo</a:t>
            </a:r>
          </a:p>
          <a:p>
            <a:pPr marL="571500" indent="-571500">
              <a:buFont typeface="Wingdings" panose="05000000000000000000" pitchFamily="2" charset="2"/>
              <a:buChar char="v"/>
            </a:pPr>
            <a:r>
              <a:rPr lang="it-IT" sz="3600" dirty="0">
                <a:latin typeface="Trebuchet MS" panose="020B0603020202020204" pitchFamily="34" charset="0"/>
              </a:rPr>
              <a:t>Diversificare</a:t>
            </a:r>
          </a:p>
          <a:p>
            <a:endParaRPr lang="it-IT" sz="3600" dirty="0"/>
          </a:p>
          <a:p>
            <a:pPr marL="0" lvl="0" indent="0" algn="l">
              <a:spcBef>
                <a:spcPct val="0"/>
              </a:spcBef>
            </a:pPr>
            <a:r>
              <a:rPr lang="it-IT" sz="3400" u="none" spc="113" dirty="0">
                <a:solidFill>
                  <a:srgbClr val="000000"/>
                </a:solidFill>
                <a:latin typeface="Trebuchet MS" panose="020B0603020202020204" pitchFamily="34" charset="0"/>
                <a:ea typeface="Montserrat"/>
                <a:cs typeface="Montserrat"/>
                <a:sym typeface="Montserrat"/>
              </a:rPr>
              <a:t> </a:t>
            </a:r>
            <a:endParaRPr lang="en-US" sz="3400" u="none" spc="113" dirty="0">
              <a:solidFill>
                <a:srgbClr val="000000"/>
              </a:solidFill>
              <a:latin typeface="Trebuchet MS" panose="020B0603020202020204" pitchFamily="34" charset="0"/>
              <a:ea typeface="Montserrat"/>
              <a:cs typeface="Montserrat"/>
              <a:sym typeface="Montserrat"/>
            </a:endParaRPr>
          </a:p>
        </p:txBody>
      </p:sp>
      <p:sp>
        <p:nvSpPr>
          <p:cNvPr id="8" name="Freeform 8">
            <a:extLst>
              <a:ext uri="{FF2B5EF4-FFF2-40B4-BE49-F238E27FC236}">
                <a16:creationId xmlns:a16="http://schemas.microsoft.com/office/drawing/2014/main" id="{DA29A06F-F4F4-8B0A-4957-DA40DA130C1C}"/>
              </a:ext>
            </a:extLst>
          </p:cNvPr>
          <p:cNvSpPr/>
          <p:nvPr/>
        </p:nvSpPr>
        <p:spPr>
          <a:xfrm>
            <a:off x="11889922" y="2730408"/>
            <a:ext cx="5037372" cy="4826183"/>
          </a:xfrm>
          <a:custGeom>
            <a:avLst/>
            <a:gdLst/>
            <a:ahLst/>
            <a:cxnLst/>
            <a:rect l="l" t="t" r="r" b="b"/>
            <a:pathLst>
              <a:path w="5037372" h="4826183">
                <a:moveTo>
                  <a:pt x="0" y="0"/>
                </a:moveTo>
                <a:lnTo>
                  <a:pt x="5037372" y="0"/>
                </a:lnTo>
                <a:lnTo>
                  <a:pt x="5037372" y="4826184"/>
                </a:lnTo>
                <a:lnTo>
                  <a:pt x="0" y="48261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Tree>
    <p:extLst>
      <p:ext uri="{BB962C8B-B14F-4D97-AF65-F5344CB8AC3E}">
        <p14:creationId xmlns:p14="http://schemas.microsoft.com/office/powerpoint/2010/main" val="146897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a:p>
        </p:txBody>
      </p:sp>
      <p:sp>
        <p:nvSpPr>
          <p:cNvPr id="3" name="Freeform 3"/>
          <p:cNvSpPr/>
          <p:nvPr/>
        </p:nvSpPr>
        <p:spPr>
          <a:xfrm>
            <a:off x="6519518" y="8877959"/>
            <a:ext cx="2417247" cy="3026207"/>
          </a:xfrm>
          <a:custGeom>
            <a:avLst/>
            <a:gdLst/>
            <a:ahLst/>
            <a:cxnLst/>
            <a:rect l="l" t="t" r="r" b="b"/>
            <a:pathLst>
              <a:path w="2417247" h="3026207">
                <a:moveTo>
                  <a:pt x="0" y="0"/>
                </a:moveTo>
                <a:lnTo>
                  <a:pt x="2417246" y="0"/>
                </a:lnTo>
                <a:lnTo>
                  <a:pt x="2417246" y="3026206"/>
                </a:lnTo>
                <a:lnTo>
                  <a:pt x="0" y="302620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4" name="Freeform 4"/>
          <p:cNvSpPr/>
          <p:nvPr/>
        </p:nvSpPr>
        <p:spPr>
          <a:xfrm>
            <a:off x="12977530" y="-1286370"/>
            <a:ext cx="2832552" cy="2588549"/>
          </a:xfrm>
          <a:custGeom>
            <a:avLst/>
            <a:gdLst/>
            <a:ahLst/>
            <a:cxnLst/>
            <a:rect l="l" t="t" r="r" b="b"/>
            <a:pathLst>
              <a:path w="2832552" h="2588549">
                <a:moveTo>
                  <a:pt x="0" y="0"/>
                </a:moveTo>
                <a:lnTo>
                  <a:pt x="2832552" y="0"/>
                </a:lnTo>
                <a:lnTo>
                  <a:pt x="2832552" y="2588549"/>
                </a:lnTo>
                <a:lnTo>
                  <a:pt x="0" y="258854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it-IT"/>
          </a:p>
        </p:txBody>
      </p:sp>
      <p:sp>
        <p:nvSpPr>
          <p:cNvPr id="5" name="Freeform 5"/>
          <p:cNvSpPr/>
          <p:nvPr/>
        </p:nvSpPr>
        <p:spPr>
          <a:xfrm>
            <a:off x="16346052" y="-689971"/>
            <a:ext cx="3001354" cy="2584054"/>
          </a:xfrm>
          <a:custGeom>
            <a:avLst/>
            <a:gdLst/>
            <a:ahLst/>
            <a:cxnLst/>
            <a:rect l="l" t="t" r="r" b="b"/>
            <a:pathLst>
              <a:path w="3001354" h="2584054">
                <a:moveTo>
                  <a:pt x="0" y="0"/>
                </a:moveTo>
                <a:lnTo>
                  <a:pt x="3001355" y="0"/>
                </a:lnTo>
                <a:lnTo>
                  <a:pt x="3001355" y="2584053"/>
                </a:lnTo>
                <a:lnTo>
                  <a:pt x="0" y="258405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it-IT"/>
          </a:p>
        </p:txBody>
      </p:sp>
      <p:sp>
        <p:nvSpPr>
          <p:cNvPr id="6" name="Freeform 6"/>
          <p:cNvSpPr/>
          <p:nvPr/>
        </p:nvSpPr>
        <p:spPr>
          <a:xfrm>
            <a:off x="9670189" y="8779896"/>
            <a:ext cx="2906484" cy="3014207"/>
          </a:xfrm>
          <a:custGeom>
            <a:avLst/>
            <a:gdLst/>
            <a:ahLst/>
            <a:cxnLst/>
            <a:rect l="l" t="t" r="r" b="b"/>
            <a:pathLst>
              <a:path w="2906484" h="3014207">
                <a:moveTo>
                  <a:pt x="0" y="0"/>
                </a:moveTo>
                <a:lnTo>
                  <a:pt x="2906485" y="0"/>
                </a:lnTo>
                <a:lnTo>
                  <a:pt x="2906485" y="3014208"/>
                </a:lnTo>
                <a:lnTo>
                  <a:pt x="0" y="301420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it-IT"/>
          </a:p>
        </p:txBody>
      </p:sp>
      <p:sp>
        <p:nvSpPr>
          <p:cNvPr id="7" name="Freeform 7"/>
          <p:cNvSpPr/>
          <p:nvPr/>
        </p:nvSpPr>
        <p:spPr>
          <a:xfrm>
            <a:off x="17259300" y="5033991"/>
            <a:ext cx="2138114" cy="260435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
        <p:nvSpPr>
          <p:cNvPr id="8" name="Freeform 8"/>
          <p:cNvSpPr/>
          <p:nvPr/>
        </p:nvSpPr>
        <p:spPr>
          <a:xfrm>
            <a:off x="2313073" y="-1659845"/>
            <a:ext cx="2975403" cy="3123761"/>
          </a:xfrm>
          <a:custGeom>
            <a:avLst/>
            <a:gdLst/>
            <a:ahLst/>
            <a:cxnLst/>
            <a:rect l="l" t="t" r="r" b="b"/>
            <a:pathLst>
              <a:path w="2975403" h="3123761">
                <a:moveTo>
                  <a:pt x="0" y="0"/>
                </a:moveTo>
                <a:lnTo>
                  <a:pt x="2975403" y="0"/>
                </a:lnTo>
                <a:lnTo>
                  <a:pt x="2975403" y="3123761"/>
                </a:lnTo>
                <a:lnTo>
                  <a:pt x="0" y="3123761"/>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it-IT"/>
          </a:p>
        </p:txBody>
      </p:sp>
      <p:sp>
        <p:nvSpPr>
          <p:cNvPr id="9" name="Freeform 9"/>
          <p:cNvSpPr/>
          <p:nvPr/>
        </p:nvSpPr>
        <p:spPr>
          <a:xfrm>
            <a:off x="3044371" y="8566988"/>
            <a:ext cx="2741722" cy="2626777"/>
          </a:xfrm>
          <a:custGeom>
            <a:avLst/>
            <a:gdLst/>
            <a:ahLst/>
            <a:cxnLst/>
            <a:rect l="l" t="t" r="r" b="b"/>
            <a:pathLst>
              <a:path w="2741722" h="2626777">
                <a:moveTo>
                  <a:pt x="0" y="0"/>
                </a:moveTo>
                <a:lnTo>
                  <a:pt x="2741722" y="0"/>
                </a:lnTo>
                <a:lnTo>
                  <a:pt x="2741722" y="2626777"/>
                </a:lnTo>
                <a:lnTo>
                  <a:pt x="0" y="2626777"/>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it-IT"/>
          </a:p>
        </p:txBody>
      </p:sp>
      <p:sp>
        <p:nvSpPr>
          <p:cNvPr id="10" name="Freeform 10"/>
          <p:cNvSpPr/>
          <p:nvPr/>
        </p:nvSpPr>
        <p:spPr>
          <a:xfrm>
            <a:off x="-2097645" y="3518455"/>
            <a:ext cx="3427404" cy="3031072"/>
          </a:xfrm>
          <a:custGeom>
            <a:avLst/>
            <a:gdLst/>
            <a:ahLst/>
            <a:cxnLst/>
            <a:rect l="l" t="t" r="r" b="b"/>
            <a:pathLst>
              <a:path w="3427404" h="3031072">
                <a:moveTo>
                  <a:pt x="0" y="0"/>
                </a:moveTo>
                <a:lnTo>
                  <a:pt x="3427404" y="0"/>
                </a:lnTo>
                <a:lnTo>
                  <a:pt x="3427404" y="3031072"/>
                </a:lnTo>
                <a:lnTo>
                  <a:pt x="0" y="3031072"/>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it-IT"/>
          </a:p>
        </p:txBody>
      </p:sp>
      <p:sp>
        <p:nvSpPr>
          <p:cNvPr id="11" name="Freeform 11"/>
          <p:cNvSpPr/>
          <p:nvPr/>
        </p:nvSpPr>
        <p:spPr>
          <a:xfrm>
            <a:off x="-916995" y="7470165"/>
            <a:ext cx="3227941" cy="3676843"/>
          </a:xfrm>
          <a:custGeom>
            <a:avLst/>
            <a:gdLst/>
            <a:ahLst/>
            <a:cxnLst/>
            <a:rect l="l" t="t" r="r" b="b"/>
            <a:pathLst>
              <a:path w="3227941" h="3676843">
                <a:moveTo>
                  <a:pt x="0" y="0"/>
                </a:moveTo>
                <a:lnTo>
                  <a:pt x="3227941" y="0"/>
                </a:lnTo>
                <a:lnTo>
                  <a:pt x="3227941" y="3676843"/>
                </a:lnTo>
                <a:lnTo>
                  <a:pt x="0" y="367684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it-IT"/>
          </a:p>
        </p:txBody>
      </p:sp>
      <p:sp>
        <p:nvSpPr>
          <p:cNvPr id="12" name="Freeform 12"/>
          <p:cNvSpPr/>
          <p:nvPr/>
        </p:nvSpPr>
        <p:spPr>
          <a:xfrm>
            <a:off x="16858779" y="8450325"/>
            <a:ext cx="2163234" cy="3572134"/>
          </a:xfrm>
          <a:custGeom>
            <a:avLst/>
            <a:gdLst/>
            <a:ahLst/>
            <a:cxnLst/>
            <a:rect l="l" t="t" r="r" b="b"/>
            <a:pathLst>
              <a:path w="2163234" h="3572134">
                <a:moveTo>
                  <a:pt x="0" y="0"/>
                </a:moveTo>
                <a:lnTo>
                  <a:pt x="2163234" y="0"/>
                </a:lnTo>
                <a:lnTo>
                  <a:pt x="2163234" y="3572134"/>
                </a:lnTo>
                <a:lnTo>
                  <a:pt x="0" y="3572134"/>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it-IT"/>
          </a:p>
        </p:txBody>
      </p:sp>
      <p:sp>
        <p:nvSpPr>
          <p:cNvPr id="13" name="Freeform 13"/>
          <p:cNvSpPr/>
          <p:nvPr/>
        </p:nvSpPr>
        <p:spPr>
          <a:xfrm>
            <a:off x="-916995" y="-985177"/>
            <a:ext cx="2636713" cy="3573727"/>
          </a:xfrm>
          <a:custGeom>
            <a:avLst/>
            <a:gdLst/>
            <a:ahLst/>
            <a:cxnLst/>
            <a:rect l="l" t="t" r="r" b="b"/>
            <a:pathLst>
              <a:path w="2636713" h="3573727">
                <a:moveTo>
                  <a:pt x="0" y="0"/>
                </a:moveTo>
                <a:lnTo>
                  <a:pt x="2636712" y="0"/>
                </a:lnTo>
                <a:lnTo>
                  <a:pt x="2636712" y="3573726"/>
                </a:lnTo>
                <a:lnTo>
                  <a:pt x="0" y="3573726"/>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it-IT"/>
          </a:p>
        </p:txBody>
      </p:sp>
      <p:sp>
        <p:nvSpPr>
          <p:cNvPr id="14" name="Freeform 14"/>
          <p:cNvSpPr/>
          <p:nvPr/>
        </p:nvSpPr>
        <p:spPr>
          <a:xfrm>
            <a:off x="13202548" y="9200929"/>
            <a:ext cx="3030355" cy="2380266"/>
          </a:xfrm>
          <a:custGeom>
            <a:avLst/>
            <a:gdLst/>
            <a:ahLst/>
            <a:cxnLst/>
            <a:rect l="l" t="t" r="r" b="b"/>
            <a:pathLst>
              <a:path w="3030355" h="2380266">
                <a:moveTo>
                  <a:pt x="0" y="0"/>
                </a:moveTo>
                <a:lnTo>
                  <a:pt x="3030356" y="0"/>
                </a:lnTo>
                <a:lnTo>
                  <a:pt x="3030356" y="2380266"/>
                </a:lnTo>
                <a:lnTo>
                  <a:pt x="0" y="2380266"/>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it-IT"/>
          </a:p>
        </p:txBody>
      </p:sp>
      <p:sp>
        <p:nvSpPr>
          <p:cNvPr id="15" name="Freeform 15"/>
          <p:cNvSpPr/>
          <p:nvPr/>
        </p:nvSpPr>
        <p:spPr>
          <a:xfrm>
            <a:off x="8074943" y="-1400144"/>
            <a:ext cx="2138114" cy="2604359"/>
          </a:xfrm>
          <a:custGeom>
            <a:avLst/>
            <a:gdLst/>
            <a:ahLst/>
            <a:cxnLst/>
            <a:rect l="l" t="t" r="r" b="b"/>
            <a:pathLst>
              <a:path w="2138114" h="2604359">
                <a:moveTo>
                  <a:pt x="0" y="0"/>
                </a:moveTo>
                <a:lnTo>
                  <a:pt x="2138114" y="0"/>
                </a:lnTo>
                <a:lnTo>
                  <a:pt x="2138114" y="2604359"/>
                </a:lnTo>
                <a:lnTo>
                  <a:pt x="0" y="260435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it-IT"/>
          </a:p>
        </p:txBody>
      </p:sp>
      <p:sp>
        <p:nvSpPr>
          <p:cNvPr id="16" name="Freeform 16"/>
          <p:cNvSpPr/>
          <p:nvPr/>
        </p:nvSpPr>
        <p:spPr>
          <a:xfrm>
            <a:off x="17487449" y="2460237"/>
            <a:ext cx="2055840" cy="2573754"/>
          </a:xfrm>
          <a:custGeom>
            <a:avLst/>
            <a:gdLst/>
            <a:ahLst/>
            <a:cxnLst/>
            <a:rect l="l" t="t" r="r" b="b"/>
            <a:pathLst>
              <a:path w="2055840" h="2573754">
                <a:moveTo>
                  <a:pt x="0" y="0"/>
                </a:moveTo>
                <a:lnTo>
                  <a:pt x="2055840" y="0"/>
                </a:lnTo>
                <a:lnTo>
                  <a:pt x="2055840" y="2573754"/>
                </a:lnTo>
                <a:lnTo>
                  <a:pt x="0" y="25737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it-IT"/>
          </a:p>
        </p:txBody>
      </p:sp>
      <p:sp>
        <p:nvSpPr>
          <p:cNvPr id="17" name="Freeform 17"/>
          <p:cNvSpPr/>
          <p:nvPr/>
        </p:nvSpPr>
        <p:spPr>
          <a:xfrm>
            <a:off x="10803607" y="-1810090"/>
            <a:ext cx="1848187" cy="3014305"/>
          </a:xfrm>
          <a:custGeom>
            <a:avLst/>
            <a:gdLst/>
            <a:ahLst/>
            <a:cxnLst/>
            <a:rect l="l" t="t" r="r" b="b"/>
            <a:pathLst>
              <a:path w="1848187" h="3014305">
                <a:moveTo>
                  <a:pt x="0" y="0"/>
                </a:moveTo>
                <a:lnTo>
                  <a:pt x="1848187" y="0"/>
                </a:lnTo>
                <a:lnTo>
                  <a:pt x="1848187" y="3014305"/>
                </a:lnTo>
                <a:lnTo>
                  <a:pt x="0" y="3014305"/>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it-IT"/>
          </a:p>
        </p:txBody>
      </p:sp>
      <p:sp>
        <p:nvSpPr>
          <p:cNvPr id="18" name="Freeform 18"/>
          <p:cNvSpPr/>
          <p:nvPr/>
        </p:nvSpPr>
        <p:spPr>
          <a:xfrm>
            <a:off x="5879026" y="-985177"/>
            <a:ext cx="1464000" cy="2189392"/>
          </a:xfrm>
          <a:custGeom>
            <a:avLst/>
            <a:gdLst/>
            <a:ahLst/>
            <a:cxnLst/>
            <a:rect l="l" t="t" r="r" b="b"/>
            <a:pathLst>
              <a:path w="1464000" h="2189392">
                <a:moveTo>
                  <a:pt x="0" y="0"/>
                </a:moveTo>
                <a:lnTo>
                  <a:pt x="1464000" y="0"/>
                </a:lnTo>
                <a:lnTo>
                  <a:pt x="1464000" y="2189392"/>
                </a:lnTo>
                <a:lnTo>
                  <a:pt x="0" y="2189392"/>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it-IT"/>
          </a:p>
        </p:txBody>
      </p:sp>
      <p:sp>
        <p:nvSpPr>
          <p:cNvPr id="19" name="TextBox 19"/>
          <p:cNvSpPr txBox="1"/>
          <p:nvPr/>
        </p:nvSpPr>
        <p:spPr>
          <a:xfrm>
            <a:off x="3578707" y="2843328"/>
            <a:ext cx="11130587" cy="3976345"/>
          </a:xfrm>
          <a:prstGeom prst="rect">
            <a:avLst/>
          </a:prstGeom>
        </p:spPr>
        <p:txBody>
          <a:bodyPr lIns="0" tIns="0" rIns="0" bIns="0" rtlCol="0" anchor="t">
            <a:spAutoFit/>
          </a:bodyPr>
          <a:lstStyle/>
          <a:p>
            <a:pPr marL="0" lvl="0" indent="0" algn="ctr">
              <a:lnSpc>
                <a:spcPts val="15462"/>
              </a:lnSpc>
              <a:spcBef>
                <a:spcPct val="0"/>
              </a:spcBef>
            </a:pPr>
            <a:r>
              <a:rPr lang="en-US" sz="14450" b="1" spc="-505" dirty="0">
                <a:solidFill>
                  <a:srgbClr val="FFFFFF"/>
                </a:solidFill>
                <a:latin typeface="Agrandir Bold"/>
                <a:ea typeface="Agrandir Bold"/>
                <a:cs typeface="Agrandir Bold"/>
                <a:sym typeface="Agrandir Bold"/>
              </a:rPr>
              <a:t>Grazie per</a:t>
            </a:r>
          </a:p>
          <a:p>
            <a:pPr marL="0" lvl="0" indent="0" algn="ctr">
              <a:lnSpc>
                <a:spcPts val="15462"/>
              </a:lnSpc>
              <a:spcBef>
                <a:spcPct val="0"/>
              </a:spcBef>
            </a:pPr>
            <a:r>
              <a:rPr lang="en-US" sz="14450" b="1" spc="-505" dirty="0" err="1">
                <a:solidFill>
                  <a:srgbClr val="FFFFFF"/>
                </a:solidFill>
                <a:latin typeface="Agrandir Bold"/>
                <a:ea typeface="Agrandir Bold"/>
                <a:cs typeface="Agrandir Bold"/>
                <a:sym typeface="Agrandir Bold"/>
              </a:rPr>
              <a:t>l’Attenzione</a:t>
            </a:r>
            <a:endParaRPr lang="en-US" sz="14450" b="1" spc="-505" dirty="0">
              <a:solidFill>
                <a:srgbClr val="FFFFFF"/>
              </a:solidFill>
              <a:latin typeface="Agrandir Bold"/>
              <a:ea typeface="Agrandir Bold"/>
              <a:cs typeface="Agrandir Bold"/>
              <a:sym typeface="Agrandir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9144000" y="1730622"/>
            <a:ext cx="7830114" cy="3116238"/>
          </a:xfrm>
          <a:prstGeom prst="rect">
            <a:avLst/>
          </a:prstGeom>
        </p:spPr>
        <p:txBody>
          <a:bodyPr lIns="0" tIns="0" rIns="0" bIns="0" rtlCol="0" anchor="t">
            <a:spAutoFit/>
          </a:bodyPr>
          <a:lstStyle/>
          <a:p>
            <a:pPr>
              <a:lnSpc>
                <a:spcPts val="8136"/>
              </a:lnSpc>
            </a:pPr>
            <a:r>
              <a:rPr lang="en-US" sz="7200" b="1" spc="-252" dirty="0" err="1">
                <a:solidFill>
                  <a:srgbClr val="000000"/>
                </a:solidFill>
                <a:latin typeface="Agrandir Medium"/>
                <a:ea typeface="Agrandir Medium"/>
                <a:cs typeface="Agrandir Medium"/>
                <a:sym typeface="Agrandir Medium"/>
              </a:rPr>
              <a:t>Offerta</a:t>
            </a:r>
            <a:r>
              <a:rPr lang="en-US" sz="7200" b="1" spc="-252" dirty="0">
                <a:solidFill>
                  <a:srgbClr val="000000"/>
                </a:solidFill>
                <a:latin typeface="Agrandir Medium"/>
                <a:ea typeface="Agrandir Medium"/>
                <a:cs typeface="Agrandir Medium"/>
                <a:sym typeface="Agrandir Medium"/>
              </a:rPr>
              <a:t> e </a:t>
            </a:r>
            <a:r>
              <a:rPr lang="en-US" sz="7200" b="1" spc="-252" dirty="0" err="1">
                <a:solidFill>
                  <a:srgbClr val="000000"/>
                </a:solidFill>
                <a:latin typeface="Agrandir Medium"/>
                <a:ea typeface="Agrandir Medium"/>
                <a:cs typeface="Agrandir Medium"/>
                <a:sym typeface="Agrandir Medium"/>
              </a:rPr>
              <a:t>Domanda</a:t>
            </a:r>
            <a:endParaRPr lang="en-US" sz="7200" b="1" spc="-252" dirty="0">
              <a:solidFill>
                <a:srgbClr val="000000"/>
              </a:solidFill>
              <a:latin typeface="Agrandir Medium"/>
              <a:ea typeface="Agrandir Medium"/>
              <a:cs typeface="Agrandir Medium"/>
              <a:sym typeface="Agrandir Medium"/>
            </a:endParaRPr>
          </a:p>
          <a:p>
            <a:pPr algn="l">
              <a:lnSpc>
                <a:spcPts val="8136"/>
              </a:lnSpc>
            </a:pPr>
            <a:endParaRPr lang="en-US" sz="7200" b="1" spc="-252" dirty="0">
              <a:solidFill>
                <a:srgbClr val="000000"/>
              </a:solidFill>
              <a:latin typeface="Agrandir Medium"/>
              <a:ea typeface="Agrandir Medium"/>
              <a:cs typeface="Agrandir Medium"/>
              <a:sym typeface="Agrandir Medium"/>
            </a:endParaRPr>
          </a:p>
        </p:txBody>
      </p:sp>
      <p:sp>
        <p:nvSpPr>
          <p:cNvPr id="5" name="TextBox 5"/>
          <p:cNvSpPr txBox="1"/>
          <p:nvPr/>
        </p:nvSpPr>
        <p:spPr>
          <a:xfrm>
            <a:off x="9144000" y="4391691"/>
            <a:ext cx="8458200" cy="3754874"/>
          </a:xfrm>
          <a:prstGeom prst="rect">
            <a:avLst/>
          </a:prstGeom>
        </p:spPr>
        <p:txBody>
          <a:bodyPr wrap="square" lIns="0" tIns="0" rIns="0" bIns="0" rtlCol="0" anchor="t">
            <a:spAutoFit/>
          </a:bodyPr>
          <a:lstStyle/>
          <a:p>
            <a:r>
              <a:rPr lang="it-IT" sz="3600" dirty="0">
                <a:latin typeface="Trebuchet MS" panose="020B0603020202020204" pitchFamily="34" charset="0"/>
              </a:rPr>
              <a:t>Gli ordini in acquisto e in vendita di prodotti finanziari che vengono immessi contemporaneamente sul mercato vengono raccolti nel «book» dei prezzi.</a:t>
            </a:r>
            <a:r>
              <a:rPr lang="it-IT" sz="3600" dirty="0">
                <a:solidFill>
                  <a:schemeClr val="bg1"/>
                </a:solidFill>
                <a:latin typeface="Trebuchet MS" panose="020B0603020202020204" pitchFamily="34" charset="0"/>
              </a:rPr>
              <a:t>.</a:t>
            </a:r>
          </a:p>
          <a:p>
            <a:endParaRPr lang="it-IT" sz="2000" dirty="0">
              <a:solidFill>
                <a:schemeClr val="bg1"/>
              </a:solidFill>
            </a:endParaRPr>
          </a:p>
          <a:p>
            <a:r>
              <a:rPr lang="it-IT" sz="2000" dirty="0">
                <a:solidFill>
                  <a:schemeClr val="bg1"/>
                </a:solidFill>
              </a:rPr>
              <a:t>Gli ordini in acquisto e in vendita che vengono immessi contemporaneamente sul mercato vengono raccolti nel «book» dei prezzi.</a:t>
            </a:r>
          </a:p>
          <a:p>
            <a:r>
              <a:rPr lang="it-IT" sz="2000" dirty="0">
                <a:solidFill>
                  <a:schemeClr val="bg1"/>
                </a:solidFill>
              </a:rPr>
              <a:t>zot. </a:t>
            </a:r>
          </a:p>
          <a:p>
            <a:r>
              <a:rPr lang="it-IT" sz="2000" dirty="0">
                <a:solidFill>
                  <a:schemeClr val="bg1"/>
                </a:solidFill>
              </a:rPr>
              <a:t>Gli ordini in acquisto e in vendita che vengono immessi contemporaneamente</a:t>
            </a:r>
          </a:p>
        </p:txBody>
      </p:sp>
      <p:pic>
        <p:nvPicPr>
          <p:cNvPr id="3" name="Immagine 2">
            <a:extLst>
              <a:ext uri="{FF2B5EF4-FFF2-40B4-BE49-F238E27FC236}">
                <a16:creationId xmlns:a16="http://schemas.microsoft.com/office/drawing/2014/main" id="{110F9B46-7577-D1D5-06F4-0071C124F3F0}"/>
              </a:ext>
            </a:extLst>
          </p:cNvPr>
          <p:cNvPicPr>
            <a:picLocks noChangeAspect="1"/>
          </p:cNvPicPr>
          <p:nvPr/>
        </p:nvPicPr>
        <p:blipFill>
          <a:blip r:embed="rId3"/>
          <a:stretch>
            <a:fillRect/>
          </a:stretch>
        </p:blipFill>
        <p:spPr>
          <a:xfrm>
            <a:off x="0" y="-30844"/>
            <a:ext cx="8463679" cy="1031784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11" b="-15111"/>
            </a:stretch>
          </a:blipFill>
        </p:spPr>
        <p:txBody>
          <a:bodyPr/>
          <a:lstStyle/>
          <a:p>
            <a:endParaRPr lang="it-IT"/>
          </a:p>
        </p:txBody>
      </p:sp>
      <p:grpSp>
        <p:nvGrpSpPr>
          <p:cNvPr id="3" name="Group 3"/>
          <p:cNvGrpSpPr/>
          <p:nvPr/>
        </p:nvGrpSpPr>
        <p:grpSpPr>
          <a:xfrm>
            <a:off x="1981200" y="3745260"/>
            <a:ext cx="6990960" cy="4262968"/>
            <a:chOff x="0" y="0"/>
            <a:chExt cx="1974687" cy="1247665"/>
          </a:xfrm>
        </p:grpSpPr>
        <p:sp>
          <p:nvSpPr>
            <p:cNvPr id="4" name="Freeform 4"/>
            <p:cNvSpPr/>
            <p:nvPr/>
          </p:nvSpPr>
          <p:spPr>
            <a:xfrm>
              <a:off x="0" y="0"/>
              <a:ext cx="1974687" cy="1247665"/>
            </a:xfrm>
            <a:custGeom>
              <a:avLst/>
              <a:gdLst/>
              <a:ahLst/>
              <a:cxnLst/>
              <a:rect l="l" t="t" r="r" b="b"/>
              <a:pathLst>
                <a:path w="1974687" h="1247665">
                  <a:moveTo>
                    <a:pt x="27539" y="0"/>
                  </a:moveTo>
                  <a:lnTo>
                    <a:pt x="1947148" y="0"/>
                  </a:lnTo>
                  <a:cubicBezTo>
                    <a:pt x="1962358" y="0"/>
                    <a:pt x="1974687" y="12330"/>
                    <a:pt x="1974687" y="27539"/>
                  </a:cubicBezTo>
                  <a:lnTo>
                    <a:pt x="1974687" y="1220126"/>
                  </a:lnTo>
                  <a:cubicBezTo>
                    <a:pt x="1974687" y="1235336"/>
                    <a:pt x="1962358" y="1247665"/>
                    <a:pt x="1947148" y="1247665"/>
                  </a:cubicBezTo>
                  <a:lnTo>
                    <a:pt x="27539" y="1247665"/>
                  </a:lnTo>
                  <a:cubicBezTo>
                    <a:pt x="12330" y="1247665"/>
                    <a:pt x="0" y="1235336"/>
                    <a:pt x="0" y="1220126"/>
                  </a:cubicBezTo>
                  <a:lnTo>
                    <a:pt x="0" y="27539"/>
                  </a:lnTo>
                  <a:cubicBezTo>
                    <a:pt x="0" y="12330"/>
                    <a:pt x="12330" y="0"/>
                    <a:pt x="27539" y="0"/>
                  </a:cubicBezTo>
                  <a:close/>
                </a:path>
              </a:pathLst>
            </a:custGeom>
            <a:solidFill>
              <a:srgbClr val="AADBC0"/>
            </a:solidFill>
            <a:ln w="19050" cap="rnd">
              <a:solidFill>
                <a:srgbClr val="3A3937"/>
              </a:solidFill>
              <a:prstDash val="solid"/>
              <a:round/>
            </a:ln>
          </p:spPr>
          <p:txBody>
            <a:bodyPr/>
            <a:lstStyle/>
            <a:p>
              <a:endParaRPr lang="it-IT"/>
            </a:p>
          </p:txBody>
        </p:sp>
        <p:sp>
          <p:nvSpPr>
            <p:cNvPr id="5" name="TextBox 5"/>
            <p:cNvSpPr txBox="1"/>
            <p:nvPr/>
          </p:nvSpPr>
          <p:spPr>
            <a:xfrm>
              <a:off x="0" y="9525"/>
              <a:ext cx="1974687" cy="1238140"/>
            </a:xfrm>
            <a:prstGeom prst="rect">
              <a:avLst/>
            </a:prstGeom>
          </p:spPr>
          <p:txBody>
            <a:bodyPr lIns="50800" tIns="50800" rIns="50800" bIns="50800" rtlCol="0" anchor="ctr"/>
            <a:lstStyle/>
            <a:p>
              <a:pPr algn="ctr">
                <a:lnSpc>
                  <a:spcPts val="2879"/>
                </a:lnSpc>
              </a:pPr>
              <a:endParaRPr/>
            </a:p>
          </p:txBody>
        </p:sp>
      </p:grpSp>
      <p:sp>
        <p:nvSpPr>
          <p:cNvPr id="6" name="TextBox 6"/>
          <p:cNvSpPr txBox="1"/>
          <p:nvPr/>
        </p:nvSpPr>
        <p:spPr>
          <a:xfrm>
            <a:off x="2667000" y="4229101"/>
            <a:ext cx="5277145" cy="3462486"/>
          </a:xfrm>
          <a:prstGeom prst="rect">
            <a:avLst/>
          </a:prstGeom>
        </p:spPr>
        <p:txBody>
          <a:bodyPr wrap="square" lIns="0" tIns="0" rIns="0" bIns="0" rtlCol="0" anchor="t">
            <a:spAutoFit/>
          </a:bodyPr>
          <a:lstStyle/>
          <a:p>
            <a:pPr marL="0" lvl="0" indent="0" algn="just">
              <a:lnSpc>
                <a:spcPts val="3040"/>
              </a:lnSpc>
              <a:spcBef>
                <a:spcPct val="0"/>
              </a:spcBef>
            </a:pPr>
            <a:r>
              <a:rPr lang="en-US" sz="2800" u="none" strike="noStrike" spc="-62" dirty="0">
                <a:solidFill>
                  <a:srgbClr val="000000"/>
                </a:solidFill>
                <a:latin typeface="Trebuchet MS" panose="020B0603020202020204" pitchFamily="34" charset="0"/>
                <a:ea typeface="Montserrat"/>
                <a:cs typeface="Montserrat"/>
                <a:sym typeface="Montserrat"/>
              </a:rPr>
              <a:t>Ha 5.000 Azioni di Intesa San Paolo e </a:t>
            </a:r>
            <a:r>
              <a:rPr lang="en-US" sz="2800" u="none" strike="noStrike" spc="-62" dirty="0" err="1">
                <a:solidFill>
                  <a:srgbClr val="000000"/>
                </a:solidFill>
                <a:latin typeface="Trebuchet MS" panose="020B0603020202020204" pitchFamily="34" charset="0"/>
                <a:ea typeface="Montserrat"/>
                <a:cs typeface="Montserrat"/>
                <a:sym typeface="Montserrat"/>
              </a:rPr>
              <a:t>vuole</a:t>
            </a:r>
            <a:r>
              <a:rPr lang="en-US" sz="2800" u="none" strike="noStrike" spc="-62" dirty="0">
                <a:solidFill>
                  <a:srgbClr val="000000"/>
                </a:solidFill>
                <a:latin typeface="Trebuchet MS" panose="020B0603020202020204" pitchFamily="34" charset="0"/>
                <a:ea typeface="Montserrat"/>
                <a:cs typeface="Montserrat"/>
                <a:sym typeface="Montserrat"/>
              </a:rPr>
              <a:t> </a:t>
            </a:r>
            <a:r>
              <a:rPr lang="en-US" sz="2800" u="none" strike="noStrike" spc="-62" dirty="0" err="1">
                <a:solidFill>
                  <a:srgbClr val="000000"/>
                </a:solidFill>
                <a:latin typeface="Trebuchet MS" panose="020B0603020202020204" pitchFamily="34" charset="0"/>
                <a:ea typeface="Montserrat"/>
                <a:cs typeface="Montserrat"/>
                <a:sym typeface="Montserrat"/>
              </a:rPr>
              <a:t>venderle</a:t>
            </a:r>
            <a:r>
              <a:rPr lang="en-US" sz="2800" u="none" strike="noStrike" spc="-62" dirty="0">
                <a:solidFill>
                  <a:srgbClr val="000000"/>
                </a:solidFill>
                <a:latin typeface="Trebuchet MS" panose="020B0603020202020204" pitchFamily="34" charset="0"/>
                <a:ea typeface="Montserrat"/>
                <a:cs typeface="Montserrat"/>
                <a:sym typeface="Montserrat"/>
              </a:rPr>
              <a:t> per 2,79 euro </a:t>
            </a:r>
            <a:r>
              <a:rPr lang="en-US" sz="2800" u="none" strike="noStrike" spc="-62" dirty="0" err="1">
                <a:solidFill>
                  <a:srgbClr val="000000"/>
                </a:solidFill>
                <a:latin typeface="Trebuchet MS" panose="020B0603020202020204" pitchFamily="34" charset="0"/>
                <a:ea typeface="Montserrat"/>
                <a:cs typeface="Montserrat"/>
                <a:sym typeface="Montserrat"/>
              </a:rPr>
              <a:t>ciascuna</a:t>
            </a:r>
            <a:r>
              <a:rPr lang="en-US" sz="2800" u="none" strike="noStrike" spc="-62" dirty="0">
                <a:solidFill>
                  <a:srgbClr val="000000"/>
                </a:solidFill>
                <a:latin typeface="Trebuchet MS" panose="020B0603020202020204" pitchFamily="34" charset="0"/>
                <a:ea typeface="Montserrat"/>
                <a:cs typeface="Montserrat"/>
                <a:sym typeface="Montserrat"/>
              </a:rPr>
              <a:t>, per un </a:t>
            </a:r>
            <a:r>
              <a:rPr lang="en-US" sz="2800" u="none" strike="noStrike" spc="-62" dirty="0" err="1">
                <a:solidFill>
                  <a:srgbClr val="000000"/>
                </a:solidFill>
                <a:latin typeface="Trebuchet MS" panose="020B0603020202020204" pitchFamily="34" charset="0"/>
                <a:ea typeface="Montserrat"/>
                <a:cs typeface="Montserrat"/>
                <a:sym typeface="Montserrat"/>
              </a:rPr>
              <a:t>totale</a:t>
            </a:r>
            <a:r>
              <a:rPr lang="en-US" sz="2800" u="none" strike="noStrike" spc="-62" dirty="0">
                <a:solidFill>
                  <a:srgbClr val="000000"/>
                </a:solidFill>
                <a:latin typeface="Trebuchet MS" panose="020B0603020202020204" pitchFamily="34" charset="0"/>
                <a:ea typeface="Montserrat"/>
                <a:cs typeface="Montserrat"/>
                <a:sym typeface="Montserrat"/>
              </a:rPr>
              <a:t> di 13.950 euro. Le ha </a:t>
            </a:r>
            <a:r>
              <a:rPr lang="en-US" sz="2800" u="none" strike="noStrike" spc="-62" dirty="0" err="1">
                <a:solidFill>
                  <a:srgbClr val="000000"/>
                </a:solidFill>
                <a:latin typeface="Trebuchet MS" panose="020B0603020202020204" pitchFamily="34" charset="0"/>
                <a:ea typeface="Montserrat"/>
                <a:cs typeface="Montserrat"/>
                <a:sym typeface="Montserrat"/>
              </a:rPr>
              <a:t>comprate</a:t>
            </a:r>
            <a:r>
              <a:rPr lang="en-US" sz="2800" u="none" strike="noStrike" spc="-62" dirty="0">
                <a:solidFill>
                  <a:srgbClr val="000000"/>
                </a:solidFill>
                <a:latin typeface="Trebuchet MS" panose="020B0603020202020204" pitchFamily="34" charset="0"/>
                <a:ea typeface="Montserrat"/>
                <a:cs typeface="Montserrat"/>
                <a:sym typeface="Montserrat"/>
              </a:rPr>
              <a:t> </a:t>
            </a:r>
            <a:r>
              <a:rPr lang="en-US" sz="2800" u="none" strike="noStrike" spc="-62" dirty="0" err="1">
                <a:solidFill>
                  <a:srgbClr val="000000"/>
                </a:solidFill>
                <a:latin typeface="Trebuchet MS" panose="020B0603020202020204" pitchFamily="34" charset="0"/>
                <a:ea typeface="Montserrat"/>
                <a:cs typeface="Montserrat"/>
                <a:sym typeface="Montserrat"/>
              </a:rPr>
              <a:t>qualche</a:t>
            </a:r>
            <a:r>
              <a:rPr lang="en-US" sz="2800" u="none" strike="noStrike" spc="-62" dirty="0">
                <a:solidFill>
                  <a:srgbClr val="000000"/>
                </a:solidFill>
                <a:latin typeface="Trebuchet MS" panose="020B0603020202020204" pitchFamily="34" charset="0"/>
                <a:ea typeface="Montserrat"/>
                <a:cs typeface="Montserrat"/>
                <a:sym typeface="Montserrat"/>
              </a:rPr>
              <a:t> Settimana prima a 2,65 euro </a:t>
            </a:r>
            <a:r>
              <a:rPr lang="en-US" sz="2800" u="none" strike="noStrike" spc="-62" dirty="0" err="1">
                <a:solidFill>
                  <a:srgbClr val="000000"/>
                </a:solidFill>
                <a:latin typeface="Trebuchet MS" panose="020B0603020202020204" pitchFamily="34" charset="0"/>
                <a:ea typeface="Montserrat"/>
                <a:cs typeface="Montserrat"/>
                <a:sym typeface="Montserrat"/>
              </a:rPr>
              <a:t>ciascuna</a:t>
            </a:r>
            <a:r>
              <a:rPr lang="en-US" sz="2800" u="none" strike="noStrike" spc="-62" dirty="0">
                <a:solidFill>
                  <a:srgbClr val="000000"/>
                </a:solidFill>
                <a:latin typeface="Trebuchet MS" panose="020B0603020202020204" pitchFamily="34" charset="0"/>
                <a:ea typeface="Montserrat"/>
                <a:cs typeface="Montserrat"/>
                <a:sym typeface="Montserrat"/>
              </a:rPr>
              <a:t> e </a:t>
            </a:r>
            <a:r>
              <a:rPr lang="en-US" sz="2800" u="none" strike="noStrike" spc="-62" dirty="0" err="1">
                <a:solidFill>
                  <a:srgbClr val="000000"/>
                </a:solidFill>
                <a:latin typeface="Trebuchet MS" panose="020B0603020202020204" pitchFamily="34" charset="0"/>
                <a:ea typeface="Montserrat"/>
                <a:cs typeface="Montserrat"/>
                <a:sym typeface="Montserrat"/>
              </a:rPr>
              <a:t>vuole</a:t>
            </a:r>
            <a:r>
              <a:rPr lang="en-US" sz="2800" u="none" strike="noStrike" spc="-62" dirty="0">
                <a:solidFill>
                  <a:srgbClr val="000000"/>
                </a:solidFill>
                <a:latin typeface="Trebuchet MS" panose="020B0603020202020204" pitchFamily="34" charset="0"/>
                <a:ea typeface="Montserrat"/>
                <a:cs typeface="Montserrat"/>
                <a:sym typeface="Montserrat"/>
              </a:rPr>
              <a:t> </a:t>
            </a:r>
            <a:r>
              <a:rPr lang="en-US" sz="2800" u="none" strike="noStrike" spc="-62" dirty="0" err="1">
                <a:solidFill>
                  <a:srgbClr val="000000"/>
                </a:solidFill>
                <a:latin typeface="Trebuchet MS" panose="020B0603020202020204" pitchFamily="34" charset="0"/>
                <a:ea typeface="Montserrat"/>
                <a:cs typeface="Montserrat"/>
                <a:sym typeface="Montserrat"/>
              </a:rPr>
              <a:t>realizzare</a:t>
            </a:r>
            <a:r>
              <a:rPr lang="en-US" sz="2800" u="none" strike="noStrike" spc="-62" dirty="0">
                <a:solidFill>
                  <a:srgbClr val="000000"/>
                </a:solidFill>
                <a:latin typeface="Trebuchet MS" panose="020B0603020202020204" pitchFamily="34" charset="0"/>
                <a:ea typeface="Montserrat"/>
                <a:cs typeface="Montserrat"/>
                <a:sym typeface="Montserrat"/>
              </a:rPr>
              <a:t> un </a:t>
            </a:r>
            <a:r>
              <a:rPr lang="en-US" sz="2800" u="none" strike="noStrike" spc="-62" dirty="0" err="1">
                <a:solidFill>
                  <a:srgbClr val="000000"/>
                </a:solidFill>
                <a:latin typeface="Trebuchet MS" panose="020B0603020202020204" pitchFamily="34" charset="0"/>
                <a:ea typeface="Montserrat"/>
                <a:cs typeface="Montserrat"/>
                <a:sym typeface="Montserrat"/>
              </a:rPr>
              <a:t>profitto</a:t>
            </a:r>
            <a:r>
              <a:rPr lang="en-US" sz="2800" u="none" strike="noStrike" spc="-62" dirty="0">
                <a:solidFill>
                  <a:srgbClr val="000000"/>
                </a:solidFill>
                <a:latin typeface="Trebuchet MS" panose="020B0603020202020204" pitchFamily="34" charset="0"/>
                <a:ea typeface="Montserrat"/>
                <a:cs typeface="Montserrat"/>
                <a:sym typeface="Montserrat"/>
              </a:rPr>
              <a:t> di 700 euro. (Valore al </a:t>
            </a:r>
            <a:r>
              <a:rPr lang="en-US" sz="2800" u="none" strike="noStrike" spc="-62" dirty="0" err="1">
                <a:solidFill>
                  <a:srgbClr val="000000"/>
                </a:solidFill>
                <a:latin typeface="Trebuchet MS" panose="020B0603020202020204" pitchFamily="34" charset="0"/>
                <a:ea typeface="Montserrat"/>
                <a:cs typeface="Montserrat"/>
                <a:sym typeface="Montserrat"/>
              </a:rPr>
              <a:t>momento</a:t>
            </a:r>
            <a:r>
              <a:rPr lang="en-US" sz="2800" u="none" strike="noStrike" spc="-62" dirty="0">
                <a:solidFill>
                  <a:srgbClr val="000000"/>
                </a:solidFill>
                <a:latin typeface="Trebuchet MS" panose="020B0603020202020204" pitchFamily="34" charset="0"/>
                <a:ea typeface="Montserrat"/>
                <a:cs typeface="Montserrat"/>
                <a:sym typeface="Montserrat"/>
              </a:rPr>
              <a:t> </a:t>
            </a:r>
            <a:r>
              <a:rPr lang="en-US" sz="2800" u="none" strike="noStrike" spc="-62" dirty="0" err="1">
                <a:solidFill>
                  <a:srgbClr val="000000"/>
                </a:solidFill>
                <a:latin typeface="Trebuchet MS" panose="020B0603020202020204" pitchFamily="34" charset="0"/>
                <a:ea typeface="Montserrat"/>
                <a:cs typeface="Montserrat"/>
                <a:sym typeface="Montserrat"/>
              </a:rPr>
              <a:t>dell’acquisto</a:t>
            </a:r>
            <a:r>
              <a:rPr lang="en-US" sz="2800" u="none" strike="noStrike" spc="-62" dirty="0">
                <a:solidFill>
                  <a:srgbClr val="000000"/>
                </a:solidFill>
                <a:latin typeface="Trebuchet MS" panose="020B0603020202020204" pitchFamily="34" charset="0"/>
                <a:ea typeface="Montserrat"/>
                <a:cs typeface="Montserrat"/>
                <a:sym typeface="Montserrat"/>
              </a:rPr>
              <a:t> 13.250 euro)</a:t>
            </a:r>
          </a:p>
        </p:txBody>
      </p:sp>
      <p:grpSp>
        <p:nvGrpSpPr>
          <p:cNvPr id="7" name="Group 7"/>
          <p:cNvGrpSpPr/>
          <p:nvPr/>
        </p:nvGrpSpPr>
        <p:grpSpPr>
          <a:xfrm>
            <a:off x="1981200" y="2030990"/>
            <a:ext cx="6747024" cy="1323119"/>
            <a:chOff x="0" y="0"/>
            <a:chExt cx="1974687" cy="387244"/>
          </a:xfrm>
        </p:grpSpPr>
        <p:sp>
          <p:nvSpPr>
            <p:cNvPr id="8" name="Freeform 8"/>
            <p:cNvSpPr/>
            <p:nvPr/>
          </p:nvSpPr>
          <p:spPr>
            <a:xfrm>
              <a:off x="0" y="0"/>
              <a:ext cx="1974687" cy="387244"/>
            </a:xfrm>
            <a:custGeom>
              <a:avLst/>
              <a:gdLst/>
              <a:ahLst/>
              <a:cxnLst/>
              <a:rect l="l" t="t" r="r" b="b"/>
              <a:pathLst>
                <a:path w="1974687" h="387244">
                  <a:moveTo>
                    <a:pt x="27539" y="0"/>
                  </a:moveTo>
                  <a:lnTo>
                    <a:pt x="1947148" y="0"/>
                  </a:lnTo>
                  <a:cubicBezTo>
                    <a:pt x="1962358" y="0"/>
                    <a:pt x="1974687" y="12330"/>
                    <a:pt x="1974687" y="27539"/>
                  </a:cubicBezTo>
                  <a:lnTo>
                    <a:pt x="1974687" y="359705"/>
                  </a:lnTo>
                  <a:cubicBezTo>
                    <a:pt x="1974687" y="374915"/>
                    <a:pt x="1962358" y="387244"/>
                    <a:pt x="1947148" y="387244"/>
                  </a:cubicBezTo>
                  <a:lnTo>
                    <a:pt x="27539" y="387244"/>
                  </a:lnTo>
                  <a:cubicBezTo>
                    <a:pt x="12330" y="387244"/>
                    <a:pt x="0" y="374915"/>
                    <a:pt x="0" y="359705"/>
                  </a:cubicBezTo>
                  <a:lnTo>
                    <a:pt x="0" y="27539"/>
                  </a:lnTo>
                  <a:cubicBezTo>
                    <a:pt x="0" y="12330"/>
                    <a:pt x="12330" y="0"/>
                    <a:pt x="27539" y="0"/>
                  </a:cubicBezTo>
                  <a:close/>
                </a:path>
              </a:pathLst>
            </a:custGeom>
            <a:solidFill>
              <a:srgbClr val="AADBC0"/>
            </a:solidFill>
            <a:ln w="19050" cap="rnd">
              <a:solidFill>
                <a:srgbClr val="3A3937"/>
              </a:solidFill>
              <a:prstDash val="solid"/>
              <a:round/>
            </a:ln>
          </p:spPr>
          <p:txBody>
            <a:bodyPr/>
            <a:lstStyle/>
            <a:p>
              <a:endParaRPr lang="it-IT"/>
            </a:p>
          </p:txBody>
        </p:sp>
        <p:sp>
          <p:nvSpPr>
            <p:cNvPr id="9" name="TextBox 9"/>
            <p:cNvSpPr txBox="1"/>
            <p:nvPr/>
          </p:nvSpPr>
          <p:spPr>
            <a:xfrm>
              <a:off x="0" y="9525"/>
              <a:ext cx="1974687" cy="377719"/>
            </a:xfrm>
            <a:prstGeom prst="rect">
              <a:avLst/>
            </a:prstGeom>
          </p:spPr>
          <p:txBody>
            <a:bodyPr lIns="50800" tIns="50800" rIns="50800" bIns="50800" rtlCol="0" anchor="ctr"/>
            <a:lstStyle/>
            <a:p>
              <a:pPr algn="ctr">
                <a:lnSpc>
                  <a:spcPts val="2879"/>
                </a:lnSpc>
              </a:pPr>
              <a:endParaRPr/>
            </a:p>
          </p:txBody>
        </p:sp>
      </p:grpSp>
      <p:sp>
        <p:nvSpPr>
          <p:cNvPr id="10" name="TextBox 10"/>
          <p:cNvSpPr txBox="1"/>
          <p:nvPr/>
        </p:nvSpPr>
        <p:spPr>
          <a:xfrm>
            <a:off x="2415636" y="2454685"/>
            <a:ext cx="6005497" cy="629788"/>
          </a:xfrm>
          <a:prstGeom prst="rect">
            <a:avLst/>
          </a:prstGeom>
        </p:spPr>
        <p:txBody>
          <a:bodyPr wrap="square" lIns="0" tIns="0" rIns="0" bIns="0" rtlCol="0" anchor="t">
            <a:spAutoFit/>
          </a:bodyPr>
          <a:lstStyle/>
          <a:p>
            <a:pPr marL="0" lvl="0" indent="0" algn="ctr">
              <a:lnSpc>
                <a:spcPts val="4922"/>
              </a:lnSpc>
              <a:spcBef>
                <a:spcPct val="0"/>
              </a:spcBef>
            </a:pPr>
            <a:r>
              <a:rPr lang="en-US" sz="4600" b="1" dirty="0">
                <a:solidFill>
                  <a:srgbClr val="000000"/>
                </a:solidFill>
                <a:latin typeface="Agrandir Medium"/>
                <a:ea typeface="Agrandir Medium"/>
                <a:cs typeface="Agrandir Medium"/>
                <a:sym typeface="Agrandir Medium"/>
              </a:rPr>
              <a:t>Trader A</a:t>
            </a:r>
          </a:p>
        </p:txBody>
      </p:sp>
      <p:grpSp>
        <p:nvGrpSpPr>
          <p:cNvPr id="11" name="Group 11"/>
          <p:cNvGrpSpPr/>
          <p:nvPr/>
        </p:nvGrpSpPr>
        <p:grpSpPr>
          <a:xfrm>
            <a:off x="9125340" y="3777805"/>
            <a:ext cx="6747024" cy="4230423"/>
            <a:chOff x="0" y="0"/>
            <a:chExt cx="1974687" cy="1247665"/>
          </a:xfrm>
        </p:grpSpPr>
        <p:sp>
          <p:nvSpPr>
            <p:cNvPr id="12" name="Freeform 12"/>
            <p:cNvSpPr/>
            <p:nvPr/>
          </p:nvSpPr>
          <p:spPr>
            <a:xfrm>
              <a:off x="0" y="0"/>
              <a:ext cx="1974687" cy="1247665"/>
            </a:xfrm>
            <a:custGeom>
              <a:avLst/>
              <a:gdLst/>
              <a:ahLst/>
              <a:cxnLst/>
              <a:rect l="l" t="t" r="r" b="b"/>
              <a:pathLst>
                <a:path w="1974687" h="1247665">
                  <a:moveTo>
                    <a:pt x="27539" y="0"/>
                  </a:moveTo>
                  <a:lnTo>
                    <a:pt x="1947148" y="0"/>
                  </a:lnTo>
                  <a:cubicBezTo>
                    <a:pt x="1962358" y="0"/>
                    <a:pt x="1974687" y="12330"/>
                    <a:pt x="1974687" y="27539"/>
                  </a:cubicBezTo>
                  <a:lnTo>
                    <a:pt x="1974687" y="1220126"/>
                  </a:lnTo>
                  <a:cubicBezTo>
                    <a:pt x="1974687" y="1235336"/>
                    <a:pt x="1962358" y="1247665"/>
                    <a:pt x="1947148" y="1247665"/>
                  </a:cubicBezTo>
                  <a:lnTo>
                    <a:pt x="27539" y="1247665"/>
                  </a:lnTo>
                  <a:cubicBezTo>
                    <a:pt x="12330" y="1247665"/>
                    <a:pt x="0" y="1235336"/>
                    <a:pt x="0" y="1220126"/>
                  </a:cubicBezTo>
                  <a:lnTo>
                    <a:pt x="0" y="27539"/>
                  </a:lnTo>
                  <a:cubicBezTo>
                    <a:pt x="0" y="12330"/>
                    <a:pt x="12330" y="0"/>
                    <a:pt x="27539" y="0"/>
                  </a:cubicBezTo>
                  <a:close/>
                </a:path>
              </a:pathLst>
            </a:custGeom>
            <a:solidFill>
              <a:srgbClr val="8BBD94"/>
            </a:solidFill>
            <a:ln w="19050" cap="rnd">
              <a:solidFill>
                <a:srgbClr val="3A3937"/>
              </a:solidFill>
              <a:prstDash val="solid"/>
              <a:round/>
            </a:ln>
          </p:spPr>
          <p:txBody>
            <a:bodyPr/>
            <a:lstStyle/>
            <a:p>
              <a:endParaRPr lang="it-IT"/>
            </a:p>
          </p:txBody>
        </p:sp>
        <p:sp>
          <p:nvSpPr>
            <p:cNvPr id="13" name="TextBox 13"/>
            <p:cNvSpPr txBox="1"/>
            <p:nvPr/>
          </p:nvSpPr>
          <p:spPr>
            <a:xfrm>
              <a:off x="0" y="9525"/>
              <a:ext cx="1974687" cy="1238140"/>
            </a:xfrm>
            <a:prstGeom prst="rect">
              <a:avLst/>
            </a:prstGeom>
          </p:spPr>
          <p:txBody>
            <a:bodyPr lIns="50800" tIns="50800" rIns="50800" bIns="50800" rtlCol="0" anchor="ctr"/>
            <a:lstStyle/>
            <a:p>
              <a:pPr algn="ctr">
                <a:lnSpc>
                  <a:spcPts val="2879"/>
                </a:lnSpc>
              </a:pPr>
              <a:endParaRPr/>
            </a:p>
          </p:txBody>
        </p:sp>
      </p:grpSp>
      <p:grpSp>
        <p:nvGrpSpPr>
          <p:cNvPr id="14" name="Group 14"/>
          <p:cNvGrpSpPr/>
          <p:nvPr/>
        </p:nvGrpSpPr>
        <p:grpSpPr>
          <a:xfrm>
            <a:off x="9125340" y="2063536"/>
            <a:ext cx="6747024" cy="2800200"/>
            <a:chOff x="0" y="0"/>
            <a:chExt cx="1974687" cy="387244"/>
          </a:xfrm>
        </p:grpSpPr>
        <p:sp>
          <p:nvSpPr>
            <p:cNvPr id="15" name="Freeform 15"/>
            <p:cNvSpPr/>
            <p:nvPr/>
          </p:nvSpPr>
          <p:spPr>
            <a:xfrm>
              <a:off x="0" y="0"/>
              <a:ext cx="1974687" cy="175156"/>
            </a:xfrm>
            <a:custGeom>
              <a:avLst/>
              <a:gdLst/>
              <a:ahLst/>
              <a:cxnLst/>
              <a:rect l="l" t="t" r="r" b="b"/>
              <a:pathLst>
                <a:path w="1974687" h="387244">
                  <a:moveTo>
                    <a:pt x="27539" y="0"/>
                  </a:moveTo>
                  <a:lnTo>
                    <a:pt x="1947148" y="0"/>
                  </a:lnTo>
                  <a:cubicBezTo>
                    <a:pt x="1962358" y="0"/>
                    <a:pt x="1974687" y="12330"/>
                    <a:pt x="1974687" y="27539"/>
                  </a:cubicBezTo>
                  <a:lnTo>
                    <a:pt x="1974687" y="359705"/>
                  </a:lnTo>
                  <a:cubicBezTo>
                    <a:pt x="1974687" y="374915"/>
                    <a:pt x="1962358" y="387244"/>
                    <a:pt x="1947148" y="387244"/>
                  </a:cubicBezTo>
                  <a:lnTo>
                    <a:pt x="27539" y="387244"/>
                  </a:lnTo>
                  <a:cubicBezTo>
                    <a:pt x="12330" y="387244"/>
                    <a:pt x="0" y="374915"/>
                    <a:pt x="0" y="359705"/>
                  </a:cubicBezTo>
                  <a:lnTo>
                    <a:pt x="0" y="27539"/>
                  </a:lnTo>
                  <a:cubicBezTo>
                    <a:pt x="0" y="12330"/>
                    <a:pt x="12330" y="0"/>
                    <a:pt x="27539" y="0"/>
                  </a:cubicBezTo>
                  <a:close/>
                </a:path>
              </a:pathLst>
            </a:custGeom>
            <a:solidFill>
              <a:srgbClr val="8BBD94"/>
            </a:solidFill>
            <a:ln w="19050" cap="rnd">
              <a:solidFill>
                <a:srgbClr val="3A3937"/>
              </a:solidFill>
              <a:prstDash val="solid"/>
              <a:round/>
            </a:ln>
          </p:spPr>
          <p:txBody>
            <a:bodyPr/>
            <a:lstStyle/>
            <a:p>
              <a:endParaRPr lang="it-IT"/>
            </a:p>
          </p:txBody>
        </p:sp>
        <p:sp>
          <p:nvSpPr>
            <p:cNvPr id="16" name="TextBox 16"/>
            <p:cNvSpPr txBox="1"/>
            <p:nvPr/>
          </p:nvSpPr>
          <p:spPr>
            <a:xfrm>
              <a:off x="0" y="9525"/>
              <a:ext cx="1974687" cy="377719"/>
            </a:xfrm>
            <a:prstGeom prst="rect">
              <a:avLst/>
            </a:prstGeom>
          </p:spPr>
          <p:txBody>
            <a:bodyPr lIns="50800" tIns="50800" rIns="50800" bIns="50800" rtlCol="0" anchor="ctr"/>
            <a:lstStyle/>
            <a:p>
              <a:pPr algn="ctr">
                <a:lnSpc>
                  <a:spcPts val="2879"/>
                </a:lnSpc>
              </a:pPr>
              <a:endParaRPr/>
            </a:p>
          </p:txBody>
        </p:sp>
      </p:grpSp>
      <p:sp>
        <p:nvSpPr>
          <p:cNvPr id="17" name="TextBox 17"/>
          <p:cNvSpPr txBox="1"/>
          <p:nvPr/>
        </p:nvSpPr>
        <p:spPr>
          <a:xfrm>
            <a:off x="9677400" y="2454685"/>
            <a:ext cx="5568987" cy="629788"/>
          </a:xfrm>
          <a:prstGeom prst="rect">
            <a:avLst/>
          </a:prstGeom>
        </p:spPr>
        <p:txBody>
          <a:bodyPr wrap="square" lIns="0" tIns="0" rIns="0" bIns="0" rtlCol="0" anchor="t">
            <a:spAutoFit/>
          </a:bodyPr>
          <a:lstStyle/>
          <a:p>
            <a:pPr marL="0" lvl="0" indent="0" algn="ctr">
              <a:lnSpc>
                <a:spcPts val="4922"/>
              </a:lnSpc>
              <a:spcBef>
                <a:spcPct val="0"/>
              </a:spcBef>
            </a:pPr>
            <a:r>
              <a:rPr lang="en-US" sz="4600" b="1" dirty="0">
                <a:solidFill>
                  <a:srgbClr val="000000"/>
                </a:solidFill>
                <a:latin typeface="Agrandir Medium"/>
                <a:ea typeface="Agrandir Medium"/>
                <a:cs typeface="Agrandir Medium"/>
                <a:sym typeface="Agrandir Medium"/>
              </a:rPr>
              <a:t>Trader B</a:t>
            </a:r>
          </a:p>
        </p:txBody>
      </p:sp>
      <p:sp>
        <p:nvSpPr>
          <p:cNvPr id="18" name="TextBox 18"/>
          <p:cNvSpPr txBox="1"/>
          <p:nvPr/>
        </p:nvSpPr>
        <p:spPr>
          <a:xfrm>
            <a:off x="4293089" y="904875"/>
            <a:ext cx="9701823" cy="1038746"/>
          </a:xfrm>
          <a:prstGeom prst="rect">
            <a:avLst/>
          </a:prstGeom>
        </p:spPr>
        <p:txBody>
          <a:bodyPr lIns="0" tIns="0" rIns="0" bIns="0" rtlCol="0" anchor="t">
            <a:spAutoFit/>
          </a:bodyPr>
          <a:lstStyle/>
          <a:p>
            <a:pPr algn="ctr">
              <a:lnSpc>
                <a:spcPts val="8100"/>
              </a:lnSpc>
            </a:pPr>
            <a:r>
              <a:rPr lang="en-US" sz="7500" b="1" spc="-397" dirty="0" err="1">
                <a:solidFill>
                  <a:srgbClr val="000000"/>
                </a:solidFill>
                <a:latin typeface="Agrandir Medium"/>
                <a:ea typeface="Agrandir Medium"/>
                <a:cs typeface="Agrandir Medium"/>
                <a:sym typeface="Agrandir Medium"/>
              </a:rPr>
              <a:t>Esempio</a:t>
            </a:r>
            <a:endParaRPr lang="en-US" sz="7500" b="1" spc="-397" dirty="0">
              <a:solidFill>
                <a:srgbClr val="000000"/>
              </a:solidFill>
              <a:latin typeface="Agrandir Medium"/>
              <a:ea typeface="Agrandir Medium"/>
              <a:cs typeface="Agrandir Medium"/>
              <a:sym typeface="Agrandir Medium"/>
            </a:endParaRPr>
          </a:p>
        </p:txBody>
      </p:sp>
      <p:pic>
        <p:nvPicPr>
          <p:cNvPr id="20" name="Picture 20"/>
          <p:cNvPicPr>
            <a:picLocks noChangeAspect="1"/>
          </p:cNvPicPr>
          <p:nvPr/>
        </p:nvPicPr>
        <p:blipFill>
          <a:blip r:embed="rId3">
            <a:alphaModFix amt="5000"/>
          </a:blip>
          <a:stretch>
            <a:fillRect/>
          </a:stretch>
        </p:blipFill>
        <p:spPr>
          <a:xfrm>
            <a:off x="4419600" y="8506879"/>
            <a:ext cx="7239000" cy="1502841"/>
          </a:xfrm>
          <a:prstGeom prst="rect">
            <a:avLst/>
          </a:prstGeom>
        </p:spPr>
      </p:pic>
      <p:sp>
        <p:nvSpPr>
          <p:cNvPr id="21" name="TextBox 21"/>
          <p:cNvSpPr txBox="1"/>
          <p:nvPr/>
        </p:nvSpPr>
        <p:spPr>
          <a:xfrm>
            <a:off x="9677401" y="4229101"/>
            <a:ext cx="5285294" cy="1923604"/>
          </a:xfrm>
          <a:prstGeom prst="rect">
            <a:avLst/>
          </a:prstGeom>
        </p:spPr>
        <p:txBody>
          <a:bodyPr wrap="square" lIns="0" tIns="0" rIns="0" bIns="0" rtlCol="0" anchor="t">
            <a:spAutoFit/>
          </a:bodyPr>
          <a:lstStyle/>
          <a:p>
            <a:pPr marL="0" lvl="0" indent="0" algn="just">
              <a:lnSpc>
                <a:spcPts val="3040"/>
              </a:lnSpc>
              <a:spcBef>
                <a:spcPct val="0"/>
              </a:spcBef>
            </a:pPr>
            <a:r>
              <a:rPr lang="en-US" sz="2800" spc="-62" dirty="0">
                <a:solidFill>
                  <a:srgbClr val="000000"/>
                </a:solidFill>
                <a:latin typeface="Trebuchet MS" panose="020B0603020202020204" pitchFamily="34" charset="0"/>
                <a:ea typeface="Montserrat"/>
                <a:cs typeface="Montserrat"/>
                <a:sym typeface="Montserrat"/>
              </a:rPr>
              <a:t>E’ </a:t>
            </a:r>
            <a:r>
              <a:rPr lang="en-US" sz="2800" spc="-62" dirty="0" err="1">
                <a:solidFill>
                  <a:srgbClr val="000000"/>
                </a:solidFill>
                <a:latin typeface="Trebuchet MS" panose="020B0603020202020204" pitchFamily="34" charset="0"/>
                <a:ea typeface="Montserrat"/>
                <a:cs typeface="Montserrat"/>
                <a:sym typeface="Montserrat"/>
              </a:rPr>
              <a:t>interessato</a:t>
            </a:r>
            <a:r>
              <a:rPr lang="en-US" sz="2800" spc="-62" dirty="0">
                <a:solidFill>
                  <a:srgbClr val="000000"/>
                </a:solidFill>
                <a:latin typeface="Trebuchet MS" panose="020B0603020202020204" pitchFamily="34" charset="0"/>
                <a:ea typeface="Montserrat"/>
                <a:cs typeface="Montserrat"/>
                <a:sym typeface="Montserrat"/>
              </a:rPr>
              <a:t> a </a:t>
            </a:r>
            <a:r>
              <a:rPr lang="en-US" sz="2800" spc="-62" dirty="0" err="1">
                <a:solidFill>
                  <a:srgbClr val="000000"/>
                </a:solidFill>
                <a:latin typeface="Trebuchet MS" panose="020B0603020202020204" pitchFamily="34" charset="0"/>
                <a:ea typeface="Montserrat"/>
                <a:cs typeface="Montserrat"/>
                <a:sym typeface="Montserrat"/>
              </a:rPr>
              <a:t>comprare</a:t>
            </a:r>
            <a:r>
              <a:rPr lang="en-US" sz="2800" spc="-62" dirty="0">
                <a:solidFill>
                  <a:srgbClr val="000000"/>
                </a:solidFill>
                <a:latin typeface="Trebuchet MS" panose="020B0603020202020204" pitchFamily="34" charset="0"/>
                <a:ea typeface="Montserrat"/>
                <a:cs typeface="Montserrat"/>
                <a:sym typeface="Montserrat"/>
              </a:rPr>
              <a:t> 5.000 Azioni di Intesa San Paolo, ma è </a:t>
            </a:r>
            <a:r>
              <a:rPr lang="en-US" sz="2800" spc="-62" dirty="0" err="1">
                <a:solidFill>
                  <a:srgbClr val="000000"/>
                </a:solidFill>
                <a:latin typeface="Trebuchet MS" panose="020B0603020202020204" pitchFamily="34" charset="0"/>
                <a:ea typeface="Montserrat"/>
                <a:cs typeface="Montserrat"/>
                <a:sym typeface="Montserrat"/>
              </a:rPr>
              <a:t>disposto</a:t>
            </a:r>
            <a:r>
              <a:rPr lang="en-US" sz="2800" spc="-62" dirty="0">
                <a:solidFill>
                  <a:srgbClr val="000000"/>
                </a:solidFill>
                <a:latin typeface="Trebuchet MS" panose="020B0603020202020204" pitchFamily="34" charset="0"/>
                <a:ea typeface="Montserrat"/>
                <a:cs typeface="Montserrat"/>
                <a:sym typeface="Montserrat"/>
              </a:rPr>
              <a:t> a </a:t>
            </a:r>
            <a:r>
              <a:rPr lang="en-US" sz="2800" spc="-62" dirty="0" err="1">
                <a:solidFill>
                  <a:srgbClr val="000000"/>
                </a:solidFill>
                <a:latin typeface="Trebuchet MS" panose="020B0603020202020204" pitchFamily="34" charset="0"/>
                <a:ea typeface="Montserrat"/>
                <a:cs typeface="Montserrat"/>
                <a:sym typeface="Montserrat"/>
              </a:rPr>
              <a:t>pagare</a:t>
            </a:r>
            <a:r>
              <a:rPr lang="en-US" sz="2800" spc="-62" dirty="0">
                <a:solidFill>
                  <a:srgbClr val="000000"/>
                </a:solidFill>
                <a:latin typeface="Trebuchet MS" panose="020B0603020202020204" pitchFamily="34" charset="0"/>
                <a:ea typeface="Montserrat"/>
                <a:cs typeface="Montserrat"/>
                <a:sym typeface="Montserrat"/>
              </a:rPr>
              <a:t> solo 2,55 euro </a:t>
            </a:r>
            <a:r>
              <a:rPr lang="en-US" sz="2800" spc="-62" dirty="0" err="1">
                <a:solidFill>
                  <a:srgbClr val="000000"/>
                </a:solidFill>
                <a:latin typeface="Trebuchet MS" panose="020B0603020202020204" pitchFamily="34" charset="0"/>
                <a:ea typeface="Montserrat"/>
                <a:cs typeface="Montserrat"/>
                <a:sym typeface="Montserrat"/>
              </a:rPr>
              <a:t>ciascuna</a:t>
            </a:r>
            <a:r>
              <a:rPr lang="en-US" sz="2800" spc="-62" dirty="0">
                <a:solidFill>
                  <a:srgbClr val="000000"/>
                </a:solidFill>
                <a:latin typeface="Trebuchet MS" panose="020B0603020202020204" pitchFamily="34" charset="0"/>
                <a:ea typeface="Montserrat"/>
                <a:cs typeface="Montserrat"/>
                <a:sym typeface="Montserrat"/>
              </a:rPr>
              <a:t>, per un </a:t>
            </a:r>
            <a:r>
              <a:rPr lang="en-US" sz="2800" spc="-62" dirty="0" err="1">
                <a:solidFill>
                  <a:srgbClr val="000000"/>
                </a:solidFill>
                <a:latin typeface="Trebuchet MS" panose="020B0603020202020204" pitchFamily="34" charset="0"/>
                <a:ea typeface="Montserrat"/>
                <a:cs typeface="Montserrat"/>
                <a:sym typeface="Montserrat"/>
              </a:rPr>
              <a:t>totale</a:t>
            </a:r>
            <a:r>
              <a:rPr lang="en-US" sz="2800" spc="-62" dirty="0">
                <a:solidFill>
                  <a:srgbClr val="000000"/>
                </a:solidFill>
                <a:latin typeface="Trebuchet MS" panose="020B0603020202020204" pitchFamily="34" charset="0"/>
                <a:ea typeface="Montserrat"/>
                <a:cs typeface="Montserrat"/>
                <a:sym typeface="Montserrat"/>
              </a:rPr>
              <a:t> di 12.750 euro</a:t>
            </a:r>
            <a:r>
              <a:rPr lang="en-US" sz="2800" u="none" strike="noStrike" spc="-62" dirty="0">
                <a:solidFill>
                  <a:srgbClr val="000000"/>
                </a:solidFill>
                <a:latin typeface="Trebuchet MS" panose="020B0603020202020204" pitchFamily="34" charset="0"/>
                <a:ea typeface="Montserrat"/>
                <a:cs typeface="Montserrat"/>
                <a:sym typeface="Montserrat"/>
              </a:rPr>
              <a:t>.</a:t>
            </a:r>
          </a:p>
        </p:txBody>
      </p:sp>
      <p:sp>
        <p:nvSpPr>
          <p:cNvPr id="27" name="CasellaDiTesto 26">
            <a:extLst>
              <a:ext uri="{FF2B5EF4-FFF2-40B4-BE49-F238E27FC236}">
                <a16:creationId xmlns:a16="http://schemas.microsoft.com/office/drawing/2014/main" id="{8049FB31-BF2D-F1EC-4319-1E343B9796C9}"/>
              </a:ext>
            </a:extLst>
          </p:cNvPr>
          <p:cNvSpPr txBox="1"/>
          <p:nvPr/>
        </p:nvSpPr>
        <p:spPr>
          <a:xfrm>
            <a:off x="1981200" y="8373989"/>
            <a:ext cx="13891164" cy="1384995"/>
          </a:xfrm>
          <a:prstGeom prst="rect">
            <a:avLst/>
          </a:prstGeom>
          <a:noFill/>
          <a:ln>
            <a:solidFill>
              <a:schemeClr val="tx1"/>
            </a:solidFill>
          </a:ln>
        </p:spPr>
        <p:txBody>
          <a:bodyPr wrap="square" rtlCol="0">
            <a:spAutoFit/>
          </a:bodyPr>
          <a:lstStyle/>
          <a:p>
            <a:pPr algn="just"/>
            <a:r>
              <a:rPr lang="it-IT" sz="2800" dirty="0">
                <a:latin typeface="Trebuchet MS" panose="020B0603020202020204" pitchFamily="34" charset="0"/>
              </a:rPr>
              <a:t>Il Trader A può decidere se accettare le condizioni del Trader B, incassando una perdita (-500 euro) oppure aspettare un giorno migliore, (dove il mercato e gli altri Trader valuteranno di più le sue azioni), per vendere</a:t>
            </a:r>
            <a:r>
              <a:rPr lang="it-IT"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it-IT" dirty="0"/>
          </a:p>
        </p:txBody>
      </p:sp>
      <p:sp>
        <p:nvSpPr>
          <p:cNvPr id="5" name="TextBox 5"/>
          <p:cNvSpPr txBox="1"/>
          <p:nvPr/>
        </p:nvSpPr>
        <p:spPr>
          <a:xfrm>
            <a:off x="1066800" y="419101"/>
            <a:ext cx="15697200" cy="8325356"/>
          </a:xfrm>
          <a:prstGeom prst="rect">
            <a:avLst/>
          </a:prstGeom>
        </p:spPr>
        <p:txBody>
          <a:bodyPr wrap="square" lIns="0" tIns="0" rIns="0" bIns="0" rtlCol="0" anchor="t">
            <a:spAutoFit/>
          </a:bodyPr>
          <a:lstStyle/>
          <a:p>
            <a:pPr lvl="0" algn="just" defTabSz="457200">
              <a:spcBef>
                <a:spcPts val="1000"/>
              </a:spcBef>
              <a:buClr>
                <a:srgbClr val="90C226"/>
              </a:buClr>
              <a:buSzPct val="80000"/>
              <a:defRPr/>
            </a:pPr>
            <a:endParaRPr lang="it-IT" sz="4000" dirty="0">
              <a:solidFill>
                <a:schemeClr val="bg1"/>
              </a:solidFill>
              <a:latin typeface="Trebuchet MS" panose="020B0603020202020204"/>
            </a:endParaRPr>
          </a:p>
          <a:p>
            <a:endParaRPr lang="it-IT" sz="4000" dirty="0">
              <a:solidFill>
                <a:schemeClr val="bg1"/>
              </a:solidFill>
            </a:endParaRPr>
          </a:p>
          <a:p>
            <a:r>
              <a:rPr lang="it-IT" sz="3600" dirty="0">
                <a:solidFill>
                  <a:schemeClr val="bg1"/>
                </a:solidFill>
                <a:latin typeface="Trebuchet MS" panose="020B0603020202020204" pitchFamily="34" charset="0"/>
              </a:rPr>
              <a:t>Esistono due tipi di Mercato:</a:t>
            </a:r>
          </a:p>
          <a:p>
            <a:endParaRPr lang="it-IT" sz="3600" dirty="0">
              <a:solidFill>
                <a:schemeClr val="bg1"/>
              </a:solidFill>
              <a:latin typeface="Trebuchet MS" panose="020B0603020202020204" pitchFamily="34" charset="0"/>
            </a:endParaRPr>
          </a:p>
          <a:p>
            <a:endParaRPr lang="it-IT" sz="3600" dirty="0">
              <a:solidFill>
                <a:schemeClr val="bg1"/>
              </a:solidFill>
              <a:latin typeface="Trebuchet MS" panose="020B0603020202020204" pitchFamily="34" charset="0"/>
            </a:endParaRPr>
          </a:p>
          <a:p>
            <a:pPr marL="571500" indent="-571500">
              <a:buFont typeface="Wingdings" panose="05000000000000000000" pitchFamily="2" charset="2"/>
              <a:buChar char="v"/>
            </a:pPr>
            <a:r>
              <a:rPr lang="it-IT" sz="3600" dirty="0">
                <a:solidFill>
                  <a:schemeClr val="bg1"/>
                </a:solidFill>
                <a:latin typeface="Trebuchet MS" panose="020B0603020202020204" pitchFamily="34" charset="0"/>
              </a:rPr>
              <a:t>PRIMARIO: dove si acquistano titoli al momento dell’emissione ad esempio fase di IPO (</a:t>
            </a:r>
            <a:r>
              <a:rPr lang="it-IT" sz="3600" dirty="0" err="1">
                <a:solidFill>
                  <a:schemeClr val="bg1"/>
                </a:solidFill>
                <a:latin typeface="Trebuchet MS" panose="020B0603020202020204" pitchFamily="34" charset="0"/>
              </a:rPr>
              <a:t>Initial</a:t>
            </a:r>
            <a:r>
              <a:rPr lang="it-IT" sz="3600" dirty="0">
                <a:solidFill>
                  <a:schemeClr val="bg1"/>
                </a:solidFill>
                <a:latin typeface="Trebuchet MS" panose="020B0603020202020204" pitchFamily="34" charset="0"/>
              </a:rPr>
              <a:t> Public </a:t>
            </a:r>
            <a:r>
              <a:rPr lang="it-IT" sz="3600" dirty="0" err="1">
                <a:solidFill>
                  <a:schemeClr val="bg1"/>
                </a:solidFill>
                <a:latin typeface="Trebuchet MS" panose="020B0603020202020204" pitchFamily="34" charset="0"/>
              </a:rPr>
              <a:t>Offering</a:t>
            </a:r>
            <a:r>
              <a:rPr lang="it-IT" sz="3600" dirty="0">
                <a:solidFill>
                  <a:schemeClr val="bg1"/>
                </a:solidFill>
                <a:latin typeface="Trebuchet MS" panose="020B0603020202020204" pitchFamily="34" charset="0"/>
              </a:rPr>
              <a:t>, offerta pubblica iniziale);</a:t>
            </a:r>
          </a:p>
          <a:p>
            <a:endParaRPr lang="it-IT" sz="3600" dirty="0">
              <a:solidFill>
                <a:schemeClr val="bg1"/>
              </a:solidFill>
              <a:latin typeface="Trebuchet MS" panose="020B0603020202020204" pitchFamily="34" charset="0"/>
            </a:endParaRPr>
          </a:p>
          <a:p>
            <a:pPr marL="571500" indent="-571500">
              <a:buFont typeface="Wingdings" panose="05000000000000000000" pitchFamily="2" charset="2"/>
              <a:buChar char="v"/>
            </a:pPr>
            <a:r>
              <a:rPr lang="it-IT" sz="3600" dirty="0">
                <a:solidFill>
                  <a:schemeClr val="bg1"/>
                </a:solidFill>
                <a:latin typeface="Trebuchet MS" panose="020B0603020202020204" pitchFamily="34" charset="0"/>
              </a:rPr>
              <a:t>SECONDARIO: sono mercati finanziari dove si comprano titoli da chi li ha già sottoscritti (nel mercato primario).</a:t>
            </a:r>
          </a:p>
          <a:p>
            <a:pPr lvl="0" algn="just" defTabSz="457200">
              <a:spcBef>
                <a:spcPts val="1000"/>
              </a:spcBef>
              <a:buClr>
                <a:srgbClr val="90C226"/>
              </a:buClr>
              <a:buSzPct val="80000"/>
              <a:defRPr/>
            </a:pPr>
            <a:endParaRPr lang="it-IT" sz="3600" dirty="0">
              <a:solidFill>
                <a:schemeClr val="bg1"/>
              </a:solidFill>
              <a:latin typeface="Trebuchet MS" panose="020B0603020202020204" pitchFamily="34" charset="0"/>
            </a:endParaRPr>
          </a:p>
          <a:p>
            <a:pPr lvl="0" algn="just" defTabSz="457200">
              <a:spcBef>
                <a:spcPts val="1000"/>
              </a:spcBef>
              <a:buClr>
                <a:srgbClr val="90C226"/>
              </a:buClr>
              <a:buSzPct val="80000"/>
              <a:defRPr/>
            </a:pPr>
            <a:r>
              <a:rPr lang="it-IT" sz="3600" dirty="0">
                <a:solidFill>
                  <a:schemeClr val="bg1"/>
                </a:solidFill>
                <a:latin typeface="Trebuchet MS" panose="020B0603020202020204" pitchFamily="34" charset="0"/>
              </a:rPr>
              <a:t>La presenza di un mercato secondario permette all'investitore, in caso di necessità, di vendere prima della scadenza i propri titoli.</a:t>
            </a:r>
          </a:p>
          <a:p>
            <a:pPr lvl="0" algn="just" defTabSz="457200">
              <a:spcBef>
                <a:spcPts val="1000"/>
              </a:spcBef>
              <a:buClr>
                <a:srgbClr val="90C226"/>
              </a:buClr>
              <a:buSzPct val="80000"/>
              <a:defRPr/>
            </a:pPr>
            <a:endParaRPr lang="en-US" sz="4000" b="1" u="none" spc="113" dirty="0">
              <a:solidFill>
                <a:srgbClr val="FFFFFF"/>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5147</Words>
  <Application>Microsoft Office PowerPoint</Application>
  <PresentationFormat>Personalizzato</PresentationFormat>
  <Paragraphs>549</Paragraphs>
  <Slides>61</Slides>
  <Notes>6</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61</vt:i4>
      </vt:variant>
    </vt:vector>
  </HeadingPairs>
  <TitlesOfParts>
    <vt:vector size="73" baseType="lpstr">
      <vt:lpstr>Calibri</vt:lpstr>
      <vt:lpstr>Agrandir Bold</vt:lpstr>
      <vt:lpstr>Montserrat</vt:lpstr>
      <vt:lpstr>Trebuchet MS</vt:lpstr>
      <vt:lpstr>Agrandir</vt:lpstr>
      <vt:lpstr>Wingdings 3</vt:lpstr>
      <vt:lpstr>Wingdings</vt:lpstr>
      <vt:lpstr>Aptos</vt:lpstr>
      <vt:lpstr>Agrandir Medium</vt:lpstr>
      <vt:lpstr>Montserrat Medium</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FINANCE</dc:title>
  <cp:lastModifiedBy>Marta Elena Biancardi</cp:lastModifiedBy>
  <cp:revision>3</cp:revision>
  <dcterms:created xsi:type="dcterms:W3CDTF">2006-08-16T00:00:00Z</dcterms:created>
  <dcterms:modified xsi:type="dcterms:W3CDTF">2026-03-31T16:01:28Z</dcterms:modified>
  <dc:identifier>DAHEyBzFu5U</dc:identifier>
</cp:coreProperties>
</file>